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5" r:id="rId3"/>
    <p:sldId id="279" r:id="rId4"/>
    <p:sldId id="267" r:id="rId5"/>
    <p:sldId id="269" r:id="rId6"/>
    <p:sldId id="270" r:id="rId7"/>
    <p:sldId id="280" r:id="rId8"/>
    <p:sldId id="282" r:id="rId9"/>
    <p:sldId id="283" r:id="rId10"/>
    <p:sldId id="284" r:id="rId11"/>
    <p:sldId id="286" r:id="rId12"/>
    <p:sldId id="287" r:id="rId13"/>
    <p:sldId id="288" r:id="rId14"/>
    <p:sldId id="281" r:id="rId15"/>
    <p:sldId id="289" r:id="rId16"/>
    <p:sldId id="293" r:id="rId17"/>
    <p:sldId id="290" r:id="rId18"/>
    <p:sldId id="296" r:id="rId19"/>
    <p:sldId id="297" r:id="rId20"/>
    <p:sldId id="298" r:id="rId21"/>
    <p:sldId id="299" r:id="rId22"/>
    <p:sldId id="294" r:id="rId23"/>
    <p:sldId id="291" r:id="rId24"/>
    <p:sldId id="292"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0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DF0071-FD31-4DF0-A1ED-664A61BCFBD3}" type="datetimeFigureOut">
              <a:rPr lang="en-CA" smtClean="0"/>
              <a:pPr/>
              <a:t>22/05/2014</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C7365-123B-46DD-8D91-21B938B23557}" type="slidenum">
              <a:rPr lang="en-CA" smtClean="0"/>
              <a:pPr/>
              <a:t>‹#›</a:t>
            </a:fld>
            <a:endParaRPr lang="en-CA" dirty="0"/>
          </a:p>
        </p:txBody>
      </p:sp>
    </p:spTree>
    <p:extLst>
      <p:ext uri="{BB962C8B-B14F-4D97-AF65-F5344CB8AC3E}">
        <p14:creationId xmlns:p14="http://schemas.microsoft.com/office/powerpoint/2010/main" xmlns="" val="1424329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98E966-DD11-1B4D-B27B-4A69C851068D}" type="datetimeFigureOut">
              <a:rPr lang="en-US" smtClean="0"/>
              <a:pPr/>
              <a:t>5/22/2014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AD898-4450-F94C-B792-1A46479F2FD2}" type="slidenum">
              <a:rPr lang="en-US" smtClean="0"/>
              <a:pPr/>
              <a:t>‹#›</a:t>
            </a:fld>
            <a:endParaRPr lang="en-US" dirty="0"/>
          </a:p>
        </p:txBody>
      </p:sp>
    </p:spTree>
    <p:extLst>
      <p:ext uri="{BB962C8B-B14F-4D97-AF65-F5344CB8AC3E}">
        <p14:creationId xmlns:p14="http://schemas.microsoft.com/office/powerpoint/2010/main" xmlns="" val="37358400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3</a:t>
            </a:fld>
            <a:endParaRPr lang="en-US" dirty="0"/>
          </a:p>
        </p:txBody>
      </p:sp>
    </p:spTree>
    <p:extLst>
      <p:ext uri="{BB962C8B-B14F-4D97-AF65-F5344CB8AC3E}">
        <p14:creationId xmlns:p14="http://schemas.microsoft.com/office/powerpoint/2010/main" xmlns="" val="429808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Pension – very reasonable – recognizing</a:t>
            </a:r>
            <a:r>
              <a:rPr lang="en-US" baseline="0" dirty="0" smtClean="0"/>
              <a:t> substantial concessions in past bargaining </a:t>
            </a:r>
          </a:p>
          <a:p>
            <a:pPr marL="171450" indent="-171450">
              <a:buFont typeface="Arial"/>
              <a:buChar char="•"/>
            </a:pPr>
            <a:r>
              <a:rPr lang="en-US" baseline="0" dirty="0" smtClean="0"/>
              <a:t>Only substantive change is now required – timelines must coincide with end of solvency relief period (2017) – meet provincial political mandates (three pt. platform)</a:t>
            </a:r>
          </a:p>
          <a:p>
            <a:pPr marL="171450" indent="-171450">
              <a:buFont typeface="Arial"/>
              <a:buChar char="•"/>
            </a:pPr>
            <a:r>
              <a:rPr lang="en-US" baseline="0" dirty="0" smtClean="0"/>
              <a:t>Benefits – reasonable list of improvements to move us to median levels in Ontario – make permanent gains on past issues – counseling and tuition waiver</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12</a:t>
            </a:fld>
            <a:endParaRPr lang="en-US" dirty="0"/>
          </a:p>
        </p:txBody>
      </p:sp>
    </p:spTree>
    <p:extLst>
      <p:ext uri="{BB962C8B-B14F-4D97-AF65-F5344CB8AC3E}">
        <p14:creationId xmlns:p14="http://schemas.microsoft.com/office/powerpoint/2010/main" xmlns="" val="3758314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We are close on T&amp;P and CAP articles</a:t>
            </a:r>
            <a:r>
              <a:rPr lang="en-US" baseline="0" dirty="0" smtClean="0"/>
              <a:t> – have some gains tentatively signed off: some improvements – however, with the outcome of the arbitration on eCV, the language will be hard coded into these articles including (hopefully) the arbitrated language on what Members are required to do in good faith to meet the confirming requirements</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13</a:t>
            </a:fld>
            <a:endParaRPr lang="en-US" dirty="0"/>
          </a:p>
        </p:txBody>
      </p:sp>
    </p:spTree>
    <p:extLst>
      <p:ext uri="{BB962C8B-B14F-4D97-AF65-F5344CB8AC3E}">
        <p14:creationId xmlns:p14="http://schemas.microsoft.com/office/powerpoint/2010/main" xmlns="" val="3758314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STRESS that</a:t>
            </a:r>
            <a:r>
              <a:rPr lang="en-US" baseline="0" dirty="0" smtClean="0"/>
              <a:t> the proposals tabled this round in the Admin package was the most punitive and regressive (and perhaps also aggressive) that the UGFA has ever witnessed</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14</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Long series of discussions on the </a:t>
            </a:r>
            <a:r>
              <a:rPr lang="en-US" dirty="0" err="1" smtClean="0"/>
              <a:t>Mgmt</a:t>
            </a:r>
            <a:r>
              <a:rPr lang="en-US" dirty="0" smtClean="0"/>
              <a:t> DOE – there may be isolated issues of ‘misalignment’ but there are tools in the current CA </a:t>
            </a:r>
            <a:r>
              <a:rPr lang="en-US" b="1" i="1" dirty="0" smtClean="0"/>
              <a:t>and</a:t>
            </a:r>
            <a:r>
              <a:rPr lang="en-US" b="0" i="0" baseline="0" dirty="0" smtClean="0"/>
              <a:t> they do not use them</a:t>
            </a:r>
          </a:p>
          <a:p>
            <a:pPr marL="171450" indent="-171450">
              <a:buFont typeface="Arial"/>
              <a:buChar char="•"/>
            </a:pPr>
            <a:r>
              <a:rPr lang="en-US" b="0" i="0" baseline="0" dirty="0" smtClean="0"/>
              <a:t>Difference between Members not doing jobs and being unreasonably denying change and performance management</a:t>
            </a:r>
          </a:p>
          <a:p>
            <a:pPr marL="171450" indent="-171450">
              <a:buFont typeface="Arial"/>
              <a:buChar char="•"/>
            </a:pPr>
            <a:r>
              <a:rPr lang="en-US" b="0" i="0" baseline="0" dirty="0" smtClean="0"/>
              <a:t>On faculty </a:t>
            </a:r>
            <a:r>
              <a:rPr lang="en-US" b="0" i="0" baseline="0" dirty="0" err="1" smtClean="0"/>
              <a:t>appts</a:t>
            </a:r>
            <a:r>
              <a:rPr lang="en-US" b="0" i="0" baseline="0" dirty="0" smtClean="0"/>
              <a:t>. With higher teaching loads – clear they want the right to assign teaching in </a:t>
            </a:r>
            <a:r>
              <a:rPr lang="en-US" b="1" i="0" u="sng" baseline="0" dirty="0" smtClean="0"/>
              <a:t>EVERY</a:t>
            </a:r>
            <a:r>
              <a:rPr lang="en-US" b="0" i="0" u="none" baseline="0" dirty="0" smtClean="0"/>
              <a:t> semester – remove the right to an R&amp;D semester AND deem teaching semester to have been taken as R&amp;D</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15</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Make connection in first</a:t>
            </a:r>
            <a:r>
              <a:rPr lang="en-US" baseline="0" dirty="0" smtClean="0"/>
              <a:t> point that changes to DOE, removal of all dept. teaching course load norms is linked to future changes predicated on budget cuts</a:t>
            </a:r>
          </a:p>
          <a:p>
            <a:pPr marL="171450" indent="-171450">
              <a:buFont typeface="Arial"/>
              <a:buChar char="•"/>
            </a:pPr>
            <a:r>
              <a:rPr lang="en-US" baseline="0" dirty="0" smtClean="0"/>
              <a:t>Fewer Members means more teaching for everyone, AND an increased emphasis on needed to change individual DOEs to meet anticipated higher teaching loads</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16</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Never</a:t>
            </a:r>
            <a:r>
              <a:rPr lang="en-US" baseline="0" dirty="0" smtClean="0"/>
              <a:t> expect to see good money on the table to start</a:t>
            </a:r>
          </a:p>
          <a:p>
            <a:pPr marL="171450" indent="-171450">
              <a:buFont typeface="Arial"/>
              <a:buChar char="•"/>
            </a:pPr>
            <a:r>
              <a:rPr lang="en-US" baseline="0" dirty="0" smtClean="0"/>
              <a:t>Offer is really sad – could not understand where it came from</a:t>
            </a:r>
          </a:p>
          <a:p>
            <a:pPr marL="171450" indent="-171450">
              <a:buFont typeface="Arial"/>
              <a:buChar char="•"/>
            </a:pPr>
            <a:r>
              <a:rPr lang="en-US" baseline="0" dirty="0" smtClean="0"/>
              <a:t>Realized that the Admin is trying to impose the same salary restraint parameters on UGFA members as they had imposed on them by Prov. Gov’t </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17</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Look at the impact</a:t>
            </a:r>
            <a:r>
              <a:rPr lang="en-US" baseline="0" dirty="0" smtClean="0"/>
              <a:t> of the Admin proposals</a:t>
            </a:r>
          </a:p>
          <a:p>
            <a:pPr marL="171450" indent="-171450">
              <a:buFont typeface="Arial"/>
              <a:buChar char="•"/>
            </a:pPr>
            <a:r>
              <a:rPr lang="en-US" baseline="0" dirty="0" smtClean="0"/>
              <a:t>Their first offer WELL below their own announced compensation framework</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18</a:t>
            </a:fld>
            <a:endParaRPr lang="en-US" dirty="0"/>
          </a:p>
        </p:txBody>
      </p:sp>
    </p:spTree>
    <p:extLst>
      <p:ext uri="{BB962C8B-B14F-4D97-AF65-F5344CB8AC3E}">
        <p14:creationId xmlns:p14="http://schemas.microsoft.com/office/powerpoint/2010/main" xmlns="" val="4216463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Impac</a:t>
            </a:r>
            <a:r>
              <a:rPr lang="en-US" baseline="0" dirty="0" smtClean="0"/>
              <a:t>t of the Admin proposals over time as a function of UG average salaries over 4 years in the Ontario system (change to 5</a:t>
            </a:r>
            <a:r>
              <a:rPr lang="en-US" baseline="30000" dirty="0" smtClean="0"/>
              <a:t>th</a:t>
            </a:r>
            <a:r>
              <a:rPr lang="en-US" baseline="0" dirty="0" smtClean="0"/>
              <a:t> place)</a:t>
            </a:r>
          </a:p>
          <a:p>
            <a:pPr marL="171450" indent="-171450">
              <a:buFont typeface="Arial"/>
              <a:buChar char="•"/>
            </a:pPr>
            <a:r>
              <a:rPr lang="en-US" baseline="0" dirty="0" smtClean="0"/>
              <a:t>Thanks to Herb for pulling these slides together</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19</a:t>
            </a:fld>
            <a:endParaRPr lang="en-US" dirty="0"/>
          </a:p>
        </p:txBody>
      </p:sp>
    </p:spTree>
    <p:extLst>
      <p:ext uri="{BB962C8B-B14F-4D97-AF65-F5344CB8AC3E}">
        <p14:creationId xmlns:p14="http://schemas.microsoft.com/office/powerpoint/2010/main" xmlns="" val="2403543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Explain</a:t>
            </a:r>
            <a:r>
              <a:rPr lang="en-US" baseline="0" dirty="0" smtClean="0"/>
              <a:t> funny business on benefits proposals</a:t>
            </a:r>
          </a:p>
          <a:p>
            <a:pPr marL="171450" indent="-171450">
              <a:buFont typeface="Arial"/>
              <a:buChar char="•"/>
            </a:pPr>
            <a:r>
              <a:rPr lang="en-US" baseline="0" dirty="0" smtClean="0"/>
              <a:t>Pension is sad and not sure that they really mean what they put on the table</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22</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Here is a package of really mean spirited</a:t>
            </a:r>
            <a:r>
              <a:rPr lang="en-US" baseline="0" dirty="0" smtClean="0"/>
              <a:t> and frankly ill-considered proposals</a:t>
            </a:r>
          </a:p>
          <a:p>
            <a:pPr marL="171450" indent="-171450">
              <a:buFont typeface="Arial"/>
              <a:buChar char="•"/>
            </a:pPr>
            <a:r>
              <a:rPr lang="en-US" baseline="0" dirty="0" smtClean="0"/>
              <a:t>Attacks to sabbaticals and Association’s ability to represent Members are mean spirited and we have described these as insulting to the Team</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23</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significant opportunity/risk because of changeover in Senior</a:t>
            </a:r>
            <a:r>
              <a:rPr lang="en-US" baseline="0" dirty="0" smtClean="0"/>
              <a:t> Administration</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4</a:t>
            </a:fld>
            <a:endParaRPr lang="en-US" dirty="0"/>
          </a:p>
        </p:txBody>
      </p:sp>
    </p:spTree>
    <p:extLst>
      <p:ext uri="{BB962C8B-B14F-4D97-AF65-F5344CB8AC3E}">
        <p14:creationId xmlns:p14="http://schemas.microsoft.com/office/powerpoint/2010/main" xmlns="" val="429808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Significance of the</a:t>
            </a:r>
            <a:r>
              <a:rPr lang="en-US" baseline="0" dirty="0" smtClean="0"/>
              <a:t> Mgmt proposals </a:t>
            </a:r>
            <a:r>
              <a:rPr lang="en-US" b="1" u="sng" baseline="0" dirty="0" smtClean="0"/>
              <a:t>cannot</a:t>
            </a:r>
            <a:r>
              <a:rPr lang="en-US" baseline="0" dirty="0" smtClean="0"/>
              <a:t> be overstated – removal of all job protection (from redundancy of a program to redundancy of a Member)</a:t>
            </a:r>
          </a:p>
          <a:p>
            <a:pPr marL="171450" indent="-171450">
              <a:buFont typeface="Arial"/>
              <a:buChar char="•"/>
            </a:pPr>
            <a:r>
              <a:rPr lang="en-US" sz="1200" kern="1200" dirty="0" smtClean="0">
                <a:solidFill>
                  <a:schemeClr val="tx1"/>
                </a:solidFill>
                <a:effectLst/>
                <a:latin typeface="+mn-lt"/>
                <a:ea typeface="+mn-ea"/>
                <a:cs typeface="+mn-cs"/>
              </a:rPr>
              <a:t>Administration anticipates employee reductions as a result of the announced budget reductions </a:t>
            </a:r>
            <a:endParaRPr lang="en-US" baseline="0" dirty="0" smtClean="0"/>
          </a:p>
          <a:p>
            <a:pPr marL="171450" indent="-171450">
              <a:buFont typeface="Arial"/>
              <a:buChar char="•"/>
            </a:pPr>
            <a:r>
              <a:rPr lang="en-US" baseline="0" dirty="0" smtClean="0"/>
              <a:t>UGFA team tried on several occasions to get the Admin to withdraw – to the limits of what we viewed as our mandate</a:t>
            </a:r>
          </a:p>
          <a:p>
            <a:pPr marL="171450" indent="-171450">
              <a:buFont typeface="Arial"/>
              <a:buChar char="•"/>
            </a:pPr>
            <a:r>
              <a:rPr lang="en-US" baseline="0" dirty="0" smtClean="0"/>
              <a:t>Proposals still on the table – they did offer to remove IF we accepted ALL of the terrible proposals on 18 and we removed a number of our proposed articles</a:t>
            </a:r>
          </a:p>
          <a:p>
            <a:pPr marL="171450" indent="-171450">
              <a:buFont typeface="Arial"/>
              <a:buChar char="•"/>
            </a:pPr>
            <a:r>
              <a:rPr lang="en-US" baseline="0" dirty="0" smtClean="0"/>
              <a:t>If this Article remains on the table, there cannot be agreement </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24</a:t>
            </a:fld>
            <a:endParaRPr lang="en-US" dirty="0"/>
          </a:p>
        </p:txBody>
      </p:sp>
    </p:spTree>
    <p:extLst>
      <p:ext uri="{BB962C8B-B14F-4D97-AF65-F5344CB8AC3E}">
        <p14:creationId xmlns:p14="http://schemas.microsoft.com/office/powerpoint/2010/main" xmlns="" val="294679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Iterative process – proposals can change very quickly – providing a snapshot in time</a:t>
            </a:r>
            <a:r>
              <a:rPr lang="en-US" baseline="0" dirty="0" smtClean="0"/>
              <a:t> &gt; very difficult to predict</a:t>
            </a:r>
            <a:endParaRPr lang="en-US" dirty="0" smtClean="0"/>
          </a:p>
          <a:p>
            <a:r>
              <a:rPr lang="en-US" dirty="0" smtClean="0"/>
              <a:t>State</a:t>
            </a:r>
            <a:r>
              <a:rPr lang="en-US" baseline="0" dirty="0" smtClean="0"/>
              <a:t> members can come to the house to see proposed language if they wish</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5</a:t>
            </a:fld>
            <a:endParaRPr lang="en-US" dirty="0"/>
          </a:p>
        </p:txBody>
      </p:sp>
    </p:spTree>
    <p:extLst>
      <p:ext uri="{BB962C8B-B14F-4D97-AF65-F5344CB8AC3E}">
        <p14:creationId xmlns:p14="http://schemas.microsoft.com/office/powerpoint/2010/main" xmlns="" val="1575852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priority </a:t>
            </a:r>
            <a:r>
              <a:rPr lang="en-US" baseline="0" dirty="0" smtClean="0"/>
              <a:t>across colleges in Members Survey</a:t>
            </a:r>
          </a:p>
          <a:p>
            <a:r>
              <a:rPr lang="en-US" baseline="0" dirty="0" smtClean="0"/>
              <a:t>-Consistent  and persistent undermining of faculty/academic staff’s role and involvement in academic planning and governance</a:t>
            </a:r>
          </a:p>
          <a:p>
            <a:r>
              <a:rPr lang="en-US" baseline="0" dirty="0" smtClean="0"/>
              <a:t>-ONLY PROTECTION for collegial governance IS the Collective Agreement, including placing limits on Board and Senate’s ability to negatively affect Members’ Terms and Conditions of employment</a:t>
            </a:r>
          </a:p>
        </p:txBody>
      </p:sp>
      <p:sp>
        <p:nvSpPr>
          <p:cNvPr id="4" name="Slide Number Placeholder 3"/>
          <p:cNvSpPr>
            <a:spLocks noGrp="1"/>
          </p:cNvSpPr>
          <p:nvPr>
            <p:ph type="sldNum" sz="quarter" idx="10"/>
          </p:nvPr>
        </p:nvSpPr>
        <p:spPr/>
        <p:txBody>
          <a:bodyPr/>
          <a:lstStyle/>
          <a:p>
            <a:fld id="{8A4AD898-4450-F94C-B792-1A46479F2FD2}" type="slidenum">
              <a:rPr lang="en-US" smtClean="0"/>
              <a:pPr/>
              <a:t>6</a:t>
            </a:fld>
            <a:endParaRPr lang="en-US" dirty="0"/>
          </a:p>
        </p:txBody>
      </p:sp>
    </p:spTree>
    <p:extLst>
      <p:ext uri="{BB962C8B-B14F-4D97-AF65-F5344CB8AC3E}">
        <p14:creationId xmlns:p14="http://schemas.microsoft.com/office/powerpoint/2010/main" xmlns="" val="1800567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review</a:t>
            </a:r>
            <a:r>
              <a:rPr lang="en-US" baseline="0" dirty="0" smtClean="0"/>
              <a:t> our current proposals develop on the 7 bargaining objectives</a:t>
            </a:r>
            <a:endParaRPr lang="en-US" dirty="0" smtClean="0"/>
          </a:p>
          <a:p>
            <a:r>
              <a:rPr lang="en-US" dirty="0" smtClean="0"/>
              <a:t>-Close</a:t>
            </a:r>
            <a:r>
              <a:rPr lang="en-US" baseline="0" dirty="0" smtClean="0"/>
              <a:t> to agreement on Chairs – greater clarity on nomenclature, requirements to implement search judiciously and </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7</a:t>
            </a:fld>
            <a:endParaRPr lang="en-US" dirty="0"/>
          </a:p>
        </p:txBody>
      </p:sp>
    </p:spTree>
    <p:extLst>
      <p:ext uri="{BB962C8B-B14F-4D97-AF65-F5344CB8AC3E}">
        <p14:creationId xmlns:p14="http://schemas.microsoft.com/office/powerpoint/2010/main" xmlns="" val="206220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Stress that we are fighting to forestall future admin</a:t>
            </a:r>
            <a:r>
              <a:rPr lang="en-US" baseline="0" dirty="0" smtClean="0"/>
              <a:t> imposition of technology to the detriment of members (future Sedona-like iterations)</a:t>
            </a:r>
          </a:p>
          <a:p>
            <a:pPr marL="171450" indent="-171450">
              <a:buFont typeface="Arial"/>
              <a:buChar char="•"/>
            </a:pPr>
            <a:r>
              <a:rPr lang="en-US" baseline="0" dirty="0" smtClean="0"/>
              <a:t>Importance of privacy (email)</a:t>
            </a:r>
          </a:p>
          <a:p>
            <a:pPr marL="171450" indent="-171450">
              <a:buFont typeface="Arial"/>
              <a:buChar char="•"/>
            </a:pPr>
            <a:r>
              <a:rPr lang="en-US" baseline="0" dirty="0" smtClean="0"/>
              <a:t>Technology and software are 21</a:t>
            </a:r>
            <a:r>
              <a:rPr lang="en-US" baseline="30000" dirty="0" smtClean="0"/>
              <a:t>st</a:t>
            </a:r>
            <a:r>
              <a:rPr lang="en-US" baseline="0" dirty="0" smtClean="0"/>
              <a:t> century terms and conditions of employment and we need to bargain on them!</a:t>
            </a: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8</a:t>
            </a:fld>
            <a:endParaRPr lang="en-US" dirty="0"/>
          </a:p>
        </p:txBody>
      </p:sp>
    </p:spTree>
    <p:extLst>
      <p:ext uri="{BB962C8B-B14F-4D97-AF65-F5344CB8AC3E}">
        <p14:creationId xmlns:p14="http://schemas.microsoft.com/office/powerpoint/2010/main" xmlns="" val="400750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Team has gone </a:t>
            </a:r>
            <a:r>
              <a:rPr lang="en-US" baseline="0" dirty="0" smtClean="0"/>
              <a:t>as far as we could reasonably go in terms of counter-proposals to get Article 24 off the table (to the limits of our bargaining mandate)</a:t>
            </a:r>
          </a:p>
          <a:p>
            <a:pPr marL="171450" indent="-171450">
              <a:buFont typeface="Arial"/>
              <a:buChar char="•"/>
            </a:pPr>
            <a:r>
              <a:rPr lang="en-US" baseline="0" dirty="0" smtClean="0"/>
              <a:t>More information on future slide when we discuss </a:t>
            </a:r>
            <a:r>
              <a:rPr lang="en-US" baseline="0" dirty="0" err="1" smtClean="0"/>
              <a:t>Mgmt</a:t>
            </a:r>
            <a:r>
              <a:rPr lang="en-US" baseline="0" dirty="0" smtClean="0"/>
              <a:t> proposals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9</a:t>
            </a:fld>
            <a:endParaRPr lang="en-US" dirty="0"/>
          </a:p>
        </p:txBody>
      </p:sp>
    </p:spTree>
    <p:extLst>
      <p:ext uri="{BB962C8B-B14F-4D97-AF65-F5344CB8AC3E}">
        <p14:creationId xmlns:p14="http://schemas.microsoft.com/office/powerpoint/2010/main" xmlns="" val="3758314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Solidify</a:t>
            </a:r>
            <a:r>
              <a:rPr lang="en-US" baseline="0" dirty="0" smtClean="0"/>
              <a:t> past gains – make permanent LOUs on teaching assignments</a:t>
            </a:r>
          </a:p>
          <a:p>
            <a:pPr marL="171450" indent="-171450">
              <a:buFont typeface="Arial"/>
              <a:buChar char="•"/>
            </a:pPr>
            <a:r>
              <a:rPr lang="en-US" baseline="0" dirty="0" smtClean="0"/>
              <a:t>Need to increase transparency, particularly as workload norms exist only at </a:t>
            </a:r>
            <a:r>
              <a:rPr lang="en-US" baseline="0" dirty="0" err="1" smtClean="0"/>
              <a:t>Dept</a:t>
            </a:r>
            <a:r>
              <a:rPr lang="en-US" baseline="0" dirty="0" smtClean="0"/>
              <a:t>/school/unit level</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10</a:t>
            </a:fld>
            <a:endParaRPr lang="en-US" dirty="0"/>
          </a:p>
        </p:txBody>
      </p:sp>
    </p:spTree>
    <p:extLst>
      <p:ext uri="{BB962C8B-B14F-4D97-AF65-F5344CB8AC3E}">
        <p14:creationId xmlns:p14="http://schemas.microsoft.com/office/powerpoint/2010/main" xmlns="" val="375831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8A4AD898-4450-F94C-B792-1A46479F2FD2}" type="slidenum">
              <a:rPr lang="en-US" smtClean="0"/>
              <a:pPr/>
              <a:t>11</a:t>
            </a:fld>
            <a:endParaRPr lang="en-US" dirty="0"/>
          </a:p>
        </p:txBody>
      </p:sp>
    </p:spTree>
    <p:extLst>
      <p:ext uri="{BB962C8B-B14F-4D97-AF65-F5344CB8AC3E}">
        <p14:creationId xmlns:p14="http://schemas.microsoft.com/office/powerpoint/2010/main" xmlns="" val="375831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348118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228636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242686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132803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2115564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126235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392287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6348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347785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221151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CEABA-AEF4-4ED2-A94C-2DA444948EF5}" type="datetimeFigureOut">
              <a:rPr lang="en-CA" smtClean="0"/>
              <a:pPr/>
              <a:t>22/05/2014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177880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CEABA-AEF4-4ED2-A94C-2DA444948EF5}" type="datetimeFigureOut">
              <a:rPr lang="en-CA" smtClean="0"/>
              <a:pPr/>
              <a:t>22/05/2014</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8C468-93E3-44C4-BD61-B03F94CB0A35}" type="slidenum">
              <a:rPr lang="en-CA" smtClean="0"/>
              <a:pPr/>
              <a:t>‹#›</a:t>
            </a:fld>
            <a:endParaRPr lang="en-CA" dirty="0"/>
          </a:p>
        </p:txBody>
      </p:sp>
    </p:spTree>
    <p:extLst>
      <p:ext uri="{BB962C8B-B14F-4D97-AF65-F5344CB8AC3E}">
        <p14:creationId xmlns:p14="http://schemas.microsoft.com/office/powerpoint/2010/main" xmlns="" val="3416599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4864"/>
            <a:ext cx="7772400" cy="3096344"/>
          </a:xfrm>
        </p:spPr>
        <p:txBody>
          <a:bodyPr/>
          <a:lstStyle/>
          <a:p>
            <a:r>
              <a:rPr lang="en-CA" dirty="0" smtClean="0">
                <a:latin typeface="Arial" panose="020B0604020202020204" pitchFamily="34" charset="0"/>
                <a:cs typeface="Arial" panose="020B0604020202020204" pitchFamily="34" charset="0"/>
              </a:rPr>
              <a:t>Negotiation Update</a:t>
            </a:r>
            <a:br>
              <a:rPr lang="en-CA" dirty="0" smtClean="0">
                <a:latin typeface="Arial" panose="020B0604020202020204" pitchFamily="34" charset="0"/>
                <a:cs typeface="Arial" panose="020B0604020202020204" pitchFamily="34" charset="0"/>
              </a:rPr>
            </a:br>
            <a:r>
              <a:rPr lang="en-CA" sz="3600" dirty="0" smtClean="0">
                <a:latin typeface="Arial" panose="020B0604020202020204" pitchFamily="34" charset="0"/>
                <a:cs typeface="Arial" panose="020B0604020202020204" pitchFamily="34" charset="0"/>
              </a:rPr>
              <a:t>UGFA Bargaining Team</a:t>
            </a:r>
            <a:r>
              <a:rPr lang="en-CA" dirty="0" smtClean="0">
                <a:latin typeface="Arial" panose="020B0604020202020204" pitchFamily="34" charset="0"/>
                <a:cs typeface="Arial" panose="020B0604020202020204" pitchFamily="34" charset="0"/>
              </a:rPr>
              <a:t/>
            </a:r>
            <a:br>
              <a:rPr lang="en-CA" dirty="0" smtClean="0">
                <a:latin typeface="Arial" panose="020B0604020202020204" pitchFamily="34" charset="0"/>
                <a:cs typeface="Arial" panose="020B0604020202020204" pitchFamily="34" charset="0"/>
              </a:rPr>
            </a:br>
            <a:r>
              <a:rPr lang="en-CA" dirty="0" smtClean="0">
                <a:latin typeface="Arial" panose="020B0604020202020204" pitchFamily="34" charset="0"/>
                <a:cs typeface="Arial" panose="020B0604020202020204" pitchFamily="34" charset="0"/>
              </a:rPr>
              <a:t/>
            </a:r>
            <a:br>
              <a:rPr lang="en-CA" dirty="0" smtClean="0">
                <a:latin typeface="Arial" panose="020B0604020202020204" pitchFamily="34" charset="0"/>
                <a:cs typeface="Arial" panose="020B0604020202020204" pitchFamily="34" charset="0"/>
              </a:rPr>
            </a:br>
            <a:r>
              <a:rPr lang="en-CA" sz="2000" dirty="0">
                <a:latin typeface="Arial" panose="020B0604020202020204" pitchFamily="34" charset="0"/>
                <a:cs typeface="Arial" panose="020B0604020202020204" pitchFamily="34" charset="0"/>
              </a:rPr>
              <a:t>Scott Gillies (Chief Negotiator)</a:t>
            </a:r>
            <a:r>
              <a:rPr lang="en-CA" sz="2000" dirty="0" smtClean="0">
                <a:latin typeface="Arial" panose="020B0604020202020204" pitchFamily="34" charset="0"/>
                <a:cs typeface="Arial" panose="020B0604020202020204" pitchFamily="34" charset="0"/>
              </a:rPr>
              <a:t>, Scott Colwell, Mary DeCoste, </a:t>
            </a:r>
            <a:br>
              <a:rPr lang="en-CA" sz="2000" dirty="0" smtClean="0">
                <a:latin typeface="Arial" panose="020B0604020202020204" pitchFamily="34" charset="0"/>
                <a:cs typeface="Arial" panose="020B0604020202020204" pitchFamily="34" charset="0"/>
              </a:rPr>
            </a:br>
            <a:r>
              <a:rPr lang="en-CA" sz="2000" dirty="0" smtClean="0">
                <a:latin typeface="Arial" panose="020B0604020202020204" pitchFamily="34" charset="0"/>
                <a:cs typeface="Arial" panose="020B0604020202020204" pitchFamily="34" charset="0"/>
              </a:rPr>
              <a:t>Sue Hubers, David Josephy, Herb Kunze</a:t>
            </a:r>
            <a:endParaRPr lang="en-CA" sz="20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260648"/>
            <a:ext cx="3168352" cy="1944216"/>
          </a:xfrm>
          <a:prstGeom prst="rect">
            <a:avLst/>
          </a:prstGeom>
          <a:noFill/>
          <a:ln>
            <a:noFill/>
          </a:ln>
        </p:spPr>
      </p:pic>
      <p:sp>
        <p:nvSpPr>
          <p:cNvPr id="6" name="TextBox 5"/>
          <p:cNvSpPr txBox="1"/>
          <p:nvPr/>
        </p:nvSpPr>
        <p:spPr>
          <a:xfrm>
            <a:off x="3923928" y="649532"/>
            <a:ext cx="4752528" cy="769441"/>
          </a:xfrm>
          <a:prstGeom prst="rect">
            <a:avLst/>
          </a:prstGeom>
          <a:noFill/>
        </p:spPr>
        <p:txBody>
          <a:bodyPr wrap="square" rtlCol="0">
            <a:spAutoFit/>
          </a:bodyPr>
          <a:lstStyle/>
          <a:p>
            <a:r>
              <a:rPr lang="en-CA" sz="4400" dirty="0" smtClean="0">
                <a:latin typeface="Arial" panose="020B0604020202020204" pitchFamily="34" charset="0"/>
                <a:cs typeface="Arial" panose="020B0604020202020204" pitchFamily="34" charset="0"/>
              </a:rPr>
              <a:t>NEGOTIATIONS</a:t>
            </a:r>
          </a:p>
        </p:txBody>
      </p:sp>
      <p:sp>
        <p:nvSpPr>
          <p:cNvPr id="5" name="Subtitle 4"/>
          <p:cNvSpPr>
            <a:spLocks noGrp="1"/>
          </p:cNvSpPr>
          <p:nvPr>
            <p:ph type="subTitle" idx="1"/>
          </p:nvPr>
        </p:nvSpPr>
        <p:spPr>
          <a:xfrm>
            <a:off x="1331640" y="5589240"/>
            <a:ext cx="6400800" cy="600472"/>
          </a:xfrm>
        </p:spPr>
        <p:txBody>
          <a:bodyPr>
            <a:normAutofit/>
          </a:bodyPr>
          <a:lstStyle/>
          <a:p>
            <a:r>
              <a:rPr lang="en-US" sz="2400" dirty="0" smtClean="0"/>
              <a:t>Thursday May 22, 2014</a:t>
            </a:r>
            <a:endParaRPr lang="en-US" sz="2400" dirty="0"/>
          </a:p>
        </p:txBody>
      </p:sp>
    </p:spTree>
    <p:extLst>
      <p:ext uri="{BB962C8B-B14F-4D97-AF65-F5344CB8AC3E}">
        <p14:creationId xmlns:p14="http://schemas.microsoft.com/office/powerpoint/2010/main" xmlns="" val="368951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(4)</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Workload Improvements:</a:t>
            </a:r>
          </a:p>
          <a:p>
            <a:pPr lvl="1"/>
            <a:r>
              <a:rPr lang="en-US" dirty="0" smtClean="0">
                <a:latin typeface="Arial"/>
                <a:cs typeface="Arial"/>
              </a:rPr>
              <a:t>Transparency</a:t>
            </a:r>
          </a:p>
          <a:p>
            <a:pPr lvl="1"/>
            <a:r>
              <a:rPr lang="en-US" dirty="0" smtClean="0">
                <a:latin typeface="Arial"/>
                <a:cs typeface="Arial"/>
              </a:rPr>
              <a:t>Maintain current Department teaching norms</a:t>
            </a:r>
          </a:p>
          <a:p>
            <a:pPr lvl="1"/>
            <a:r>
              <a:rPr lang="en-US" dirty="0" smtClean="0">
                <a:latin typeface="Arial"/>
                <a:cs typeface="Arial"/>
              </a:rPr>
              <a:t>Scheduling improvements for Libs and Vets</a:t>
            </a:r>
          </a:p>
          <a:p>
            <a:pPr lvl="1"/>
            <a:r>
              <a:rPr lang="en-US" dirty="0" smtClean="0">
                <a:latin typeface="Arial"/>
                <a:cs typeface="Arial"/>
              </a:rPr>
              <a:t>Language for clinical faculty</a:t>
            </a:r>
          </a:p>
          <a:p>
            <a:pPr lvl="1"/>
            <a:r>
              <a:rPr lang="en-US" dirty="0" smtClean="0">
                <a:latin typeface="Arial"/>
                <a:cs typeface="Arial"/>
              </a:rPr>
              <a:t>Choice of tool in teaching evaluation; use scores only for T&amp;P</a:t>
            </a: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3402275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(5)</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Compensation:</a:t>
            </a:r>
          </a:p>
          <a:p>
            <a:pPr lvl="1"/>
            <a:r>
              <a:rPr lang="en-US" dirty="0" smtClean="0">
                <a:latin typeface="Arial"/>
                <a:cs typeface="Arial"/>
              </a:rPr>
              <a:t>Salary</a:t>
            </a:r>
          </a:p>
          <a:p>
            <a:pPr lvl="2"/>
            <a:r>
              <a:rPr lang="en-US" dirty="0" smtClean="0">
                <a:latin typeface="Arial"/>
                <a:cs typeface="Arial"/>
              </a:rPr>
              <a:t>Modeled on University announced budget projections (2-3%/annum)</a:t>
            </a:r>
          </a:p>
          <a:p>
            <a:pPr lvl="2"/>
            <a:r>
              <a:rPr lang="en-US" dirty="0" smtClean="0">
                <a:latin typeface="Arial"/>
                <a:cs typeface="Arial"/>
              </a:rPr>
              <a:t>Maintain current salary structure</a:t>
            </a:r>
          </a:p>
          <a:p>
            <a:pPr lvl="2"/>
            <a:r>
              <a:rPr lang="en-US" dirty="0" smtClean="0">
                <a:latin typeface="Arial"/>
                <a:cs typeface="Arial"/>
              </a:rPr>
              <a:t>Improve career increment to ON </a:t>
            </a:r>
            <a:r>
              <a:rPr lang="en-US" dirty="0">
                <a:latin typeface="Arial"/>
                <a:cs typeface="Arial"/>
              </a:rPr>
              <a:t>c</a:t>
            </a:r>
            <a:r>
              <a:rPr lang="en-US" dirty="0" smtClean="0">
                <a:latin typeface="Arial"/>
                <a:cs typeface="Arial"/>
              </a:rPr>
              <a:t>omparator standards (median award to $3K)</a:t>
            </a:r>
          </a:p>
          <a:p>
            <a:pPr lvl="2"/>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3739682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(6)</a:t>
            </a:r>
            <a:endParaRPr lang="en-US" sz="2800" b="1" dirty="0"/>
          </a:p>
        </p:txBody>
      </p:sp>
      <p:sp>
        <p:nvSpPr>
          <p:cNvPr id="3" name="Content Placeholder 2"/>
          <p:cNvSpPr>
            <a:spLocks noGrp="1"/>
          </p:cNvSpPr>
          <p:nvPr>
            <p:ph idx="1"/>
          </p:nvPr>
        </p:nvSpPr>
        <p:spPr/>
        <p:txBody>
          <a:bodyPr>
            <a:normAutofit fontScale="92500" lnSpcReduction="20000"/>
          </a:bodyPr>
          <a:lstStyle/>
          <a:p>
            <a:endParaRPr lang="en-US" dirty="0">
              <a:latin typeface="Arial"/>
              <a:cs typeface="Arial"/>
            </a:endParaRPr>
          </a:p>
          <a:p>
            <a:pPr lvl="0"/>
            <a:r>
              <a:rPr lang="en-US" dirty="0" smtClean="0">
                <a:latin typeface="Arial"/>
                <a:cs typeface="Arial"/>
              </a:rPr>
              <a:t>Compensation:</a:t>
            </a:r>
          </a:p>
          <a:p>
            <a:pPr lvl="1"/>
            <a:r>
              <a:rPr lang="en-US" dirty="0" smtClean="0">
                <a:latin typeface="Arial"/>
                <a:cs typeface="Arial"/>
              </a:rPr>
              <a:t>PDR ($200/year); removal of limit of # of claims</a:t>
            </a:r>
          </a:p>
          <a:p>
            <a:pPr lvl="1"/>
            <a:r>
              <a:rPr lang="en-US" dirty="0" smtClean="0">
                <a:latin typeface="Arial"/>
                <a:cs typeface="Arial"/>
              </a:rPr>
              <a:t>Pension</a:t>
            </a:r>
          </a:p>
          <a:p>
            <a:pPr lvl="2"/>
            <a:r>
              <a:rPr lang="en-US" dirty="0" smtClean="0">
                <a:latin typeface="Arial"/>
                <a:cs typeface="Arial"/>
              </a:rPr>
              <a:t>Maintain current member contributions</a:t>
            </a:r>
          </a:p>
          <a:p>
            <a:pPr lvl="2"/>
            <a:r>
              <a:rPr lang="en-US" dirty="0" smtClean="0">
                <a:latin typeface="Arial"/>
                <a:cs typeface="Arial"/>
              </a:rPr>
              <a:t>LOU proposed framework to evaluate and recommend transfer/merger options to JSPPs</a:t>
            </a:r>
          </a:p>
          <a:p>
            <a:pPr lvl="1"/>
            <a:r>
              <a:rPr lang="en-US" dirty="0" smtClean="0">
                <a:latin typeface="Arial"/>
                <a:cs typeface="Arial"/>
              </a:rPr>
              <a:t>Benefits</a:t>
            </a:r>
          </a:p>
          <a:p>
            <a:pPr lvl="2"/>
            <a:r>
              <a:rPr lang="en-US" dirty="0" smtClean="0">
                <a:latin typeface="Arial"/>
                <a:cs typeface="Arial"/>
              </a:rPr>
              <a:t>Maintain current benefit levels</a:t>
            </a:r>
          </a:p>
          <a:p>
            <a:pPr lvl="2"/>
            <a:r>
              <a:rPr lang="en-US" dirty="0" smtClean="0">
                <a:latin typeface="Arial"/>
                <a:cs typeface="Arial"/>
              </a:rPr>
              <a:t>Propose modest improvements (dental restorative, vision, paramedical, counseling, tuition waiver for non-faculty)</a:t>
            </a:r>
          </a:p>
          <a:p>
            <a:pPr lvl="2"/>
            <a:endParaRPr lang="en-US" dirty="0" smtClean="0">
              <a:latin typeface="Arial"/>
              <a:cs typeface="Arial"/>
            </a:endParaRPr>
          </a:p>
          <a:p>
            <a:pPr lvl="2"/>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769999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(7)</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Correct collective agreement processes:</a:t>
            </a:r>
          </a:p>
          <a:p>
            <a:pPr lvl="1"/>
            <a:r>
              <a:rPr lang="en-US" dirty="0" smtClean="0">
                <a:latin typeface="Arial"/>
                <a:cs typeface="Arial"/>
              </a:rPr>
              <a:t>T&amp;P/CAP articles (Art. 21, 28 &amp; 33): clarity on committee procedures, ‘direct knowledge’ and embed ratings language</a:t>
            </a:r>
          </a:p>
          <a:p>
            <a:pPr lvl="1"/>
            <a:r>
              <a:rPr lang="en-US" dirty="0" smtClean="0">
                <a:latin typeface="Arial"/>
                <a:cs typeface="Arial"/>
              </a:rPr>
              <a:t>Investigations and discipline (Art. 39): tighten timelines and confidentiality</a:t>
            </a:r>
          </a:p>
          <a:p>
            <a:pPr lvl="1"/>
            <a:r>
              <a:rPr lang="en-US" dirty="0">
                <a:latin typeface="Arial"/>
                <a:cs typeface="Arial"/>
              </a:rPr>
              <a:t>LOUs </a:t>
            </a:r>
            <a:r>
              <a:rPr lang="en-US" dirty="0" smtClean="0">
                <a:latin typeface="Arial"/>
                <a:cs typeface="Arial"/>
              </a:rPr>
              <a:t>(LOU </a:t>
            </a:r>
            <a:r>
              <a:rPr lang="en-US" dirty="0">
                <a:latin typeface="Arial"/>
                <a:cs typeface="Arial"/>
              </a:rPr>
              <a:t>#4, 5, 6, 7, 8, 9, 12, 14 and 15)</a:t>
            </a:r>
          </a:p>
          <a:p>
            <a:pPr lvl="1"/>
            <a:endParaRPr lang="en-US" dirty="0" smtClean="0">
              <a:latin typeface="Arial"/>
              <a:cs typeface="Arial"/>
            </a:endParaRPr>
          </a:p>
          <a:p>
            <a:pPr lvl="2"/>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369891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(1)</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Limited set of proposals (7 + LOUs)</a:t>
            </a:r>
          </a:p>
          <a:p>
            <a:pPr lvl="0"/>
            <a:endParaRPr lang="en-US" dirty="0">
              <a:latin typeface="Arial"/>
              <a:cs typeface="Arial"/>
            </a:endParaRPr>
          </a:p>
          <a:p>
            <a:pPr lvl="0"/>
            <a:r>
              <a:rPr lang="en-US" i="1" dirty="0" smtClean="0">
                <a:latin typeface="Arial"/>
                <a:cs typeface="Arial"/>
              </a:rPr>
              <a:t>HOWEVER, </a:t>
            </a:r>
            <a:r>
              <a:rPr lang="en-US" dirty="0" smtClean="0">
                <a:latin typeface="Arial"/>
                <a:cs typeface="Arial"/>
              </a:rPr>
              <a:t>the most </a:t>
            </a:r>
            <a:r>
              <a:rPr lang="en-US" b="1" i="1" u="sng" dirty="0" smtClean="0">
                <a:latin typeface="Arial"/>
                <a:cs typeface="Arial"/>
              </a:rPr>
              <a:t>regressive</a:t>
            </a:r>
            <a:r>
              <a:rPr lang="en-US" dirty="0" smtClean="0">
                <a:latin typeface="Arial"/>
                <a:cs typeface="Arial"/>
              </a:rPr>
              <a:t> and </a:t>
            </a:r>
            <a:r>
              <a:rPr lang="en-US" b="1" i="1" u="sng" dirty="0" smtClean="0">
                <a:latin typeface="Arial"/>
                <a:cs typeface="Arial"/>
              </a:rPr>
              <a:t>punitive</a:t>
            </a:r>
            <a:r>
              <a:rPr lang="en-US" dirty="0" smtClean="0">
                <a:latin typeface="Arial"/>
                <a:cs typeface="Arial"/>
              </a:rPr>
              <a:t> first set of Admin proposals that </a:t>
            </a:r>
            <a:r>
              <a:rPr lang="en-US" smtClean="0">
                <a:latin typeface="Arial"/>
                <a:cs typeface="Arial"/>
              </a:rPr>
              <a:t>have ever been </a:t>
            </a:r>
            <a:r>
              <a:rPr lang="en-US" dirty="0" smtClean="0">
                <a:latin typeface="Arial"/>
                <a:cs typeface="Arial"/>
              </a:rPr>
              <a:t>tabled to UGFA</a:t>
            </a:r>
            <a:endParaRPr lang="en-US" dirty="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4023801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(2)</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Workload</a:t>
            </a:r>
          </a:p>
          <a:p>
            <a:pPr lvl="1"/>
            <a:r>
              <a:rPr lang="en-US" dirty="0" smtClean="0">
                <a:latin typeface="Arial"/>
                <a:cs typeface="Arial"/>
              </a:rPr>
              <a:t>Right to change Member DOE </a:t>
            </a:r>
            <a:r>
              <a:rPr lang="en-US" b="1" i="1" u="sng" dirty="0" smtClean="0">
                <a:latin typeface="Arial"/>
                <a:cs typeface="Arial"/>
              </a:rPr>
              <a:t>without</a:t>
            </a:r>
            <a:r>
              <a:rPr lang="en-US" dirty="0" smtClean="0">
                <a:latin typeface="Arial"/>
                <a:cs typeface="Arial"/>
              </a:rPr>
              <a:t> consent (</a:t>
            </a:r>
            <a:r>
              <a:rPr lang="en-US" b="1" i="1" dirty="0" smtClean="0">
                <a:latin typeface="Arial"/>
                <a:cs typeface="Arial"/>
              </a:rPr>
              <a:t>but…</a:t>
            </a:r>
            <a:r>
              <a:rPr lang="en-US" dirty="0" smtClean="0">
                <a:latin typeface="Arial"/>
                <a:cs typeface="Arial"/>
              </a:rPr>
              <a:t>willing </a:t>
            </a:r>
            <a:r>
              <a:rPr lang="en-US" dirty="0">
                <a:latin typeface="Arial"/>
                <a:cs typeface="Arial"/>
              </a:rPr>
              <a:t>to be ‘reasonable’)</a:t>
            </a:r>
            <a:endParaRPr lang="en-US" dirty="0" smtClean="0">
              <a:latin typeface="Arial"/>
              <a:cs typeface="Arial"/>
            </a:endParaRPr>
          </a:p>
          <a:p>
            <a:pPr lvl="1"/>
            <a:r>
              <a:rPr lang="en-US" dirty="0" smtClean="0">
                <a:latin typeface="Arial"/>
                <a:cs typeface="Arial"/>
              </a:rPr>
              <a:t>Faculty with higher teaching loads (60%+) can be assigned to teach in each semester</a:t>
            </a: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1918183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(3)</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Workload (2)</a:t>
            </a:r>
          </a:p>
          <a:p>
            <a:pPr lvl="1"/>
            <a:r>
              <a:rPr lang="en-US" dirty="0" smtClean="0">
                <a:latin typeface="Arial"/>
                <a:cs typeface="Arial"/>
              </a:rPr>
              <a:t>No departmental teaching norms or protection (‘need the </a:t>
            </a:r>
            <a:r>
              <a:rPr lang="en-US" b="1" i="1" u="sng" dirty="0" smtClean="0">
                <a:latin typeface="Arial"/>
                <a:cs typeface="Arial"/>
              </a:rPr>
              <a:t>right</a:t>
            </a:r>
            <a:r>
              <a:rPr lang="en-US" dirty="0" smtClean="0">
                <a:latin typeface="Arial"/>
                <a:cs typeface="Arial"/>
              </a:rPr>
              <a:t> to run the university</a:t>
            </a:r>
            <a:r>
              <a:rPr lang="en-US" i="1" dirty="0" smtClean="0">
                <a:latin typeface="Arial"/>
                <a:cs typeface="Arial"/>
              </a:rPr>
              <a:t> without unnecessary restrictions’</a:t>
            </a:r>
            <a:r>
              <a:rPr lang="en-US" dirty="0" smtClean="0">
                <a:latin typeface="Arial"/>
                <a:cs typeface="Arial"/>
              </a:rPr>
              <a:t>)</a:t>
            </a:r>
          </a:p>
          <a:p>
            <a:pPr lvl="1"/>
            <a:r>
              <a:rPr lang="en-US" dirty="0" smtClean="0">
                <a:latin typeface="Arial"/>
                <a:cs typeface="Arial"/>
              </a:rPr>
              <a:t>Unilateral </a:t>
            </a:r>
            <a:r>
              <a:rPr lang="en-US" dirty="0">
                <a:latin typeface="Arial"/>
                <a:cs typeface="Arial"/>
              </a:rPr>
              <a:t>right to determine mode of course evaluation and release of </a:t>
            </a:r>
            <a:r>
              <a:rPr lang="en-US" dirty="0" smtClean="0">
                <a:latin typeface="Arial"/>
                <a:cs typeface="Arial"/>
              </a:rPr>
              <a:t>teaching </a:t>
            </a:r>
            <a:r>
              <a:rPr lang="en-US" dirty="0">
                <a:latin typeface="Arial"/>
                <a:cs typeface="Arial"/>
              </a:rPr>
              <a:t>scores </a:t>
            </a:r>
            <a:endParaRPr lang="en-US" dirty="0" smtClean="0">
              <a:latin typeface="Arial"/>
              <a:cs typeface="Arial"/>
            </a:endParaRPr>
          </a:p>
          <a:p>
            <a:pPr lvl="1"/>
            <a:r>
              <a:rPr lang="en-US" dirty="0" smtClean="0">
                <a:latin typeface="Arial"/>
                <a:cs typeface="Arial"/>
              </a:rPr>
              <a:t>Vets (Libs?) – removal of scheduling provisions</a:t>
            </a:r>
            <a:endParaRPr lang="en-US" dirty="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508237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(4)</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Compensation</a:t>
            </a:r>
          </a:p>
          <a:p>
            <a:pPr lvl="1"/>
            <a:r>
              <a:rPr lang="en-US" dirty="0" smtClean="0">
                <a:latin typeface="Arial"/>
                <a:cs typeface="Arial"/>
              </a:rPr>
              <a:t>Salary</a:t>
            </a:r>
          </a:p>
          <a:p>
            <a:pPr lvl="2"/>
            <a:r>
              <a:rPr lang="en-US" dirty="0" smtClean="0">
                <a:latin typeface="Arial"/>
                <a:cs typeface="Arial"/>
              </a:rPr>
              <a:t>Near 0% ATB/scale increases for 4 years</a:t>
            </a:r>
          </a:p>
          <a:p>
            <a:pPr lvl="2"/>
            <a:r>
              <a:rPr lang="en-US" dirty="0" smtClean="0">
                <a:latin typeface="Arial"/>
                <a:cs typeface="Arial"/>
              </a:rPr>
              <a:t>“Good” is the new “Bad” = No ACI for Good</a:t>
            </a:r>
          </a:p>
          <a:p>
            <a:pPr lvl="2"/>
            <a:r>
              <a:rPr lang="en-US" dirty="0" smtClean="0">
                <a:latin typeface="Arial"/>
                <a:cs typeface="Arial"/>
              </a:rPr>
              <a:t>For less than Good – can deny ATB/scale increase</a:t>
            </a:r>
          </a:p>
          <a:p>
            <a:pPr lvl="2"/>
            <a:r>
              <a:rPr lang="en-US" dirty="0" smtClean="0">
                <a:latin typeface="Arial"/>
                <a:cs typeface="Arial"/>
              </a:rPr>
              <a:t>Merit increases (performance increments) – lump sum (non-permanent)</a:t>
            </a:r>
          </a:p>
          <a:p>
            <a:pPr lvl="2"/>
            <a:r>
              <a:rPr lang="en-US" dirty="0" smtClean="0">
                <a:latin typeface="Arial"/>
                <a:cs typeface="Arial"/>
              </a:rPr>
              <a:t>Improve increases for promotion</a:t>
            </a:r>
          </a:p>
          <a:p>
            <a:pPr lvl="1"/>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2212983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tretch>
            <a:fillRect/>
          </a:stretch>
        </p:blipFill>
        <p:spPr>
          <a:xfrm>
            <a:off x="1192584" y="1235676"/>
            <a:ext cx="7123513" cy="5210576"/>
          </a:xfrm>
          <a:prstGeom prst="rect">
            <a:avLst/>
          </a:prstGeom>
        </p:spPr>
      </p:pic>
      <p:sp>
        <p:nvSpPr>
          <p:cNvPr id="2" name="Title 1"/>
          <p:cNvSpPr>
            <a:spLocks noGrp="1"/>
          </p:cNvSpPr>
          <p:nvPr>
            <p:ph type="ctrTitle"/>
          </p:nvPr>
        </p:nvSpPr>
        <p:spPr>
          <a:xfrm>
            <a:off x="1062681" y="158537"/>
            <a:ext cx="6858000" cy="994761"/>
          </a:xfrm>
        </p:spPr>
        <p:txBody>
          <a:bodyPr/>
          <a:lstStyle/>
          <a:p>
            <a:r>
              <a:rPr lang="en-CA" dirty="0" smtClean="0"/>
              <a:t>Salary Figures</a:t>
            </a:r>
            <a:endParaRPr lang="en-CA" dirty="0"/>
          </a:p>
        </p:txBody>
      </p:sp>
    </p:spTree>
    <p:extLst>
      <p:ext uri="{BB962C8B-B14F-4D97-AF65-F5344CB8AC3E}">
        <p14:creationId xmlns:p14="http://schemas.microsoft.com/office/powerpoint/2010/main" xmlns="" val="4250654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62681" y="158537"/>
            <a:ext cx="6858000" cy="7723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dirty="0" smtClean="0"/>
              <a:t>Fifth Place Slippage</a:t>
            </a:r>
            <a:endParaRPr lang="en-CA" dirty="0"/>
          </a:p>
        </p:txBody>
      </p:sp>
      <p:pic>
        <p:nvPicPr>
          <p:cNvPr id="4" name="Picture 3"/>
          <p:cNvPicPr>
            <a:picLocks noChangeAspect="1"/>
          </p:cNvPicPr>
          <p:nvPr/>
        </p:nvPicPr>
        <p:blipFill>
          <a:blip r:embed="rId3" cstate="print"/>
          <a:stretch>
            <a:fillRect/>
          </a:stretch>
        </p:blipFill>
        <p:spPr>
          <a:xfrm>
            <a:off x="1062681" y="930877"/>
            <a:ext cx="6790038" cy="5198074"/>
          </a:xfrm>
          <a:prstGeom prst="rect">
            <a:avLst/>
          </a:prstGeom>
        </p:spPr>
      </p:pic>
    </p:spTree>
    <p:extLst>
      <p:ext uri="{BB962C8B-B14F-4D97-AF65-F5344CB8AC3E}">
        <p14:creationId xmlns:p14="http://schemas.microsoft.com/office/powerpoint/2010/main" xmlns="" val="371029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a:latin typeface="Arial"/>
                <a:cs typeface="Arial"/>
              </a:rPr>
              <a:t>TODAY’S </a:t>
            </a:r>
            <a:r>
              <a:rPr lang="en-US" sz="2800" b="1" dirty="0" smtClean="0">
                <a:latin typeface="Arial"/>
                <a:cs typeface="Arial"/>
              </a:rPr>
              <a:t>AGENDA</a:t>
            </a:r>
            <a:endParaRPr lang="en-US" sz="2800" b="1" dirty="0"/>
          </a:p>
        </p:txBody>
      </p:sp>
      <p:sp>
        <p:nvSpPr>
          <p:cNvPr id="3" name="Content Placeholder 2"/>
          <p:cNvSpPr>
            <a:spLocks noGrp="1"/>
          </p:cNvSpPr>
          <p:nvPr>
            <p:ph idx="1"/>
          </p:nvPr>
        </p:nvSpPr>
        <p:spPr/>
        <p:txBody>
          <a:bodyPr>
            <a:normAutofit/>
          </a:bodyPr>
          <a:lstStyle/>
          <a:p>
            <a:endParaRPr lang="en-US" dirty="0" smtClean="0">
              <a:latin typeface="Arial"/>
              <a:cs typeface="Arial"/>
            </a:endParaRPr>
          </a:p>
          <a:p>
            <a:r>
              <a:rPr lang="en-US" dirty="0" smtClean="0">
                <a:latin typeface="Arial"/>
                <a:cs typeface="Arial"/>
              </a:rPr>
              <a:t>Team Introduction</a:t>
            </a:r>
          </a:p>
          <a:p>
            <a:r>
              <a:rPr lang="en-US" dirty="0" smtClean="0">
                <a:latin typeface="Arial"/>
                <a:cs typeface="Arial"/>
              </a:rPr>
              <a:t>Bargaining Progress</a:t>
            </a:r>
          </a:p>
          <a:p>
            <a:pPr lvl="1"/>
            <a:r>
              <a:rPr lang="en-US" dirty="0" smtClean="0">
                <a:latin typeface="Arial"/>
                <a:cs typeface="Arial"/>
              </a:rPr>
              <a:t>Bargaining Objectives</a:t>
            </a:r>
          </a:p>
          <a:p>
            <a:r>
              <a:rPr lang="en-US" dirty="0">
                <a:latin typeface="Arial"/>
                <a:cs typeface="Arial"/>
              </a:rPr>
              <a:t>UGFA </a:t>
            </a:r>
            <a:r>
              <a:rPr lang="en-US" dirty="0" smtClean="0">
                <a:latin typeface="Arial"/>
                <a:cs typeface="Arial"/>
              </a:rPr>
              <a:t>- Summary of Proposals</a:t>
            </a:r>
          </a:p>
          <a:p>
            <a:r>
              <a:rPr lang="en-US" dirty="0" smtClean="0">
                <a:latin typeface="Arial"/>
                <a:cs typeface="Arial"/>
              </a:rPr>
              <a:t>Management - Summary </a:t>
            </a:r>
            <a:r>
              <a:rPr lang="en-US" dirty="0">
                <a:latin typeface="Arial"/>
                <a:cs typeface="Arial"/>
              </a:rPr>
              <a:t>of </a:t>
            </a:r>
            <a:r>
              <a:rPr lang="en-US" dirty="0" smtClean="0">
                <a:latin typeface="Arial"/>
                <a:cs typeface="Arial"/>
              </a:rPr>
              <a:t>Proposals</a:t>
            </a:r>
          </a:p>
          <a:p>
            <a:r>
              <a:rPr lang="en-US" dirty="0" smtClean="0">
                <a:latin typeface="Arial"/>
                <a:cs typeface="Arial"/>
              </a:rPr>
              <a:t>Q&amp;A</a:t>
            </a:r>
          </a:p>
          <a:p>
            <a:endParaRPr lang="en-US" dirty="0">
              <a:latin typeface="Arial"/>
              <a:cs typeface="Arial"/>
            </a:endParaRPr>
          </a:p>
          <a:p>
            <a:endParaRPr lang="en-US" dirty="0" smtClean="0">
              <a:latin typeface="Arial"/>
              <a:cs typeface="Arial"/>
            </a:endParaRPr>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1310622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62681" y="158537"/>
            <a:ext cx="6858000" cy="7723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dirty="0" smtClean="0"/>
              <a:t>Fifth Place Slippage</a:t>
            </a:r>
            <a:endParaRPr lang="en-CA" dirty="0"/>
          </a:p>
        </p:txBody>
      </p:sp>
      <p:pic>
        <p:nvPicPr>
          <p:cNvPr id="2" name="Picture 1"/>
          <p:cNvPicPr>
            <a:picLocks noChangeAspect="1"/>
          </p:cNvPicPr>
          <p:nvPr/>
        </p:nvPicPr>
        <p:blipFill>
          <a:blip r:embed="rId2" cstate="print"/>
          <a:stretch>
            <a:fillRect/>
          </a:stretch>
        </p:blipFill>
        <p:spPr>
          <a:xfrm>
            <a:off x="1062681" y="930877"/>
            <a:ext cx="6790618" cy="5213602"/>
          </a:xfrm>
          <a:prstGeom prst="rect">
            <a:avLst/>
          </a:prstGeom>
        </p:spPr>
      </p:pic>
    </p:spTree>
    <p:extLst>
      <p:ext uri="{BB962C8B-B14F-4D97-AF65-F5344CB8AC3E}">
        <p14:creationId xmlns:p14="http://schemas.microsoft.com/office/powerpoint/2010/main" xmlns="" val="2091015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2681" y="930877"/>
            <a:ext cx="6790618" cy="5213602"/>
          </a:xfrm>
          <a:prstGeom prst="rect">
            <a:avLst/>
          </a:prstGeom>
        </p:spPr>
      </p:pic>
      <p:sp>
        <p:nvSpPr>
          <p:cNvPr id="3" name="Title 1"/>
          <p:cNvSpPr txBox="1">
            <a:spLocks/>
          </p:cNvSpPr>
          <p:nvPr/>
        </p:nvSpPr>
        <p:spPr>
          <a:xfrm>
            <a:off x="1062681" y="158537"/>
            <a:ext cx="6858000" cy="7723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dirty="0" smtClean="0"/>
              <a:t>Fifth Place Slippage</a:t>
            </a:r>
            <a:endParaRPr lang="en-CA" dirty="0"/>
          </a:p>
        </p:txBody>
      </p:sp>
    </p:spTree>
    <p:extLst>
      <p:ext uri="{BB962C8B-B14F-4D97-AF65-F5344CB8AC3E}">
        <p14:creationId xmlns:p14="http://schemas.microsoft.com/office/powerpoint/2010/main" xmlns="" val="1652081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(5)</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Compensation</a:t>
            </a:r>
          </a:p>
          <a:p>
            <a:pPr lvl="1"/>
            <a:r>
              <a:rPr lang="en-US" dirty="0" smtClean="0">
                <a:latin typeface="Arial"/>
                <a:cs typeface="Arial"/>
              </a:rPr>
              <a:t>Benefits</a:t>
            </a:r>
          </a:p>
          <a:p>
            <a:pPr lvl="2"/>
            <a:r>
              <a:rPr lang="en-US" dirty="0" smtClean="0">
                <a:latin typeface="Arial"/>
                <a:cs typeface="Arial"/>
              </a:rPr>
              <a:t>Possible erosion of certain benefits (discussions vs. proposed language</a:t>
            </a:r>
          </a:p>
          <a:p>
            <a:pPr lvl="1"/>
            <a:r>
              <a:rPr lang="en-US" dirty="0">
                <a:latin typeface="Arial"/>
                <a:cs typeface="Arial"/>
              </a:rPr>
              <a:t>Pension</a:t>
            </a:r>
          </a:p>
          <a:p>
            <a:pPr lvl="2"/>
            <a:r>
              <a:rPr lang="en-US" dirty="0">
                <a:latin typeface="Arial"/>
                <a:cs typeface="Arial"/>
              </a:rPr>
              <a:t>Members assume larger share of past deficit</a:t>
            </a:r>
          </a:p>
          <a:p>
            <a:pPr lvl="2"/>
            <a:r>
              <a:rPr lang="en-US" dirty="0">
                <a:latin typeface="Arial"/>
                <a:cs typeface="Arial"/>
              </a:rPr>
              <a:t>Increased </a:t>
            </a:r>
            <a:r>
              <a:rPr lang="en-US" dirty="0" smtClean="0">
                <a:latin typeface="Arial"/>
                <a:cs typeface="Arial"/>
              </a:rPr>
              <a:t>Member contributions</a:t>
            </a:r>
            <a:endParaRPr lang="en-US" dirty="0">
              <a:latin typeface="Arial"/>
              <a:cs typeface="Arial"/>
            </a:endParaRPr>
          </a:p>
          <a:p>
            <a:pPr lvl="2"/>
            <a:r>
              <a:rPr lang="en-US" dirty="0">
                <a:latin typeface="Arial"/>
                <a:cs typeface="Arial"/>
              </a:rPr>
              <a:t>Partial removal of </a:t>
            </a:r>
            <a:r>
              <a:rPr lang="en-US" dirty="0" smtClean="0">
                <a:latin typeface="Arial"/>
                <a:cs typeface="Arial"/>
              </a:rPr>
              <a:t>future indexation</a:t>
            </a:r>
            <a:endParaRPr lang="en-US" dirty="0">
              <a:latin typeface="Arial"/>
              <a:cs typeface="Arial"/>
            </a:endParaRPr>
          </a:p>
          <a:p>
            <a:pPr lvl="1"/>
            <a:endParaRPr lang="en-US" dirty="0" smtClean="0">
              <a:latin typeface="Arial"/>
              <a:cs typeface="Arial"/>
            </a:endParaRPr>
          </a:p>
          <a:p>
            <a:pPr lvl="2"/>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428210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(6)</a:t>
            </a:r>
            <a:endParaRPr lang="en-US" sz="2800" b="1" dirty="0"/>
          </a:p>
        </p:txBody>
      </p:sp>
      <p:sp>
        <p:nvSpPr>
          <p:cNvPr id="3" name="Content Placeholder 2"/>
          <p:cNvSpPr>
            <a:spLocks noGrp="1"/>
          </p:cNvSpPr>
          <p:nvPr>
            <p:ph idx="1"/>
          </p:nvPr>
        </p:nvSpPr>
        <p:spPr/>
        <p:txBody>
          <a:bodyPr>
            <a:normAutofit lnSpcReduction="10000"/>
          </a:bodyPr>
          <a:lstStyle/>
          <a:p>
            <a:endParaRPr lang="en-US" dirty="0">
              <a:latin typeface="Arial"/>
              <a:cs typeface="Arial"/>
            </a:endParaRPr>
          </a:p>
          <a:p>
            <a:pPr lvl="0"/>
            <a:r>
              <a:rPr lang="en-US" dirty="0" smtClean="0">
                <a:latin typeface="Arial"/>
                <a:cs typeface="Arial"/>
              </a:rPr>
              <a:t>Study/Research Leave</a:t>
            </a:r>
          </a:p>
          <a:p>
            <a:pPr lvl="1"/>
            <a:r>
              <a:rPr lang="en-US" dirty="0">
                <a:latin typeface="Arial"/>
                <a:cs typeface="Arial"/>
              </a:rPr>
              <a:t>20% cut in pay for Study/Research Leaves after first leave </a:t>
            </a:r>
            <a:endParaRPr lang="en-US" dirty="0" smtClean="0">
              <a:latin typeface="Arial"/>
              <a:cs typeface="Arial"/>
            </a:endParaRPr>
          </a:p>
          <a:p>
            <a:r>
              <a:rPr lang="en-US" dirty="0" smtClean="0">
                <a:latin typeface="Arial"/>
                <a:cs typeface="Arial"/>
              </a:rPr>
              <a:t>Vacation</a:t>
            </a:r>
          </a:p>
          <a:p>
            <a:pPr lvl="1"/>
            <a:r>
              <a:rPr lang="en-US" dirty="0" smtClean="0">
                <a:latin typeface="Arial"/>
                <a:cs typeface="Arial"/>
              </a:rPr>
              <a:t>Claw back up to two weeks of carry forward</a:t>
            </a:r>
          </a:p>
          <a:p>
            <a:r>
              <a:rPr lang="en-US" dirty="0" smtClean="0">
                <a:latin typeface="Arial"/>
                <a:cs typeface="Arial"/>
              </a:rPr>
              <a:t>Association Rights</a:t>
            </a:r>
          </a:p>
          <a:p>
            <a:pPr lvl="1"/>
            <a:r>
              <a:rPr lang="en-US" dirty="0">
                <a:latin typeface="Arial"/>
                <a:cs typeface="Arial"/>
              </a:rPr>
              <a:t>Cut in University support for UGFA release time for officers </a:t>
            </a: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3590881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 ADMIN PROPOSALS (7)</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Article 24*</a:t>
            </a:r>
          </a:p>
          <a:p>
            <a:pPr lvl="1"/>
            <a:r>
              <a:rPr lang="en-US" dirty="0" smtClean="0">
                <a:latin typeface="Arial"/>
                <a:cs typeface="Arial"/>
              </a:rPr>
              <a:t>Right </a:t>
            </a:r>
            <a:r>
              <a:rPr lang="en-US" dirty="0">
                <a:latin typeface="Arial"/>
                <a:cs typeface="Arial"/>
              </a:rPr>
              <a:t>to </a:t>
            </a:r>
            <a:r>
              <a:rPr lang="en-US" b="1" i="1" u="sng" dirty="0">
                <a:latin typeface="Arial"/>
                <a:cs typeface="Arial"/>
              </a:rPr>
              <a:t>lay off </a:t>
            </a:r>
            <a:r>
              <a:rPr lang="en-US" dirty="0">
                <a:latin typeface="Arial"/>
                <a:cs typeface="Arial"/>
              </a:rPr>
              <a:t>UGFA Members under program reorganization </a:t>
            </a:r>
            <a:endParaRPr lang="en-US" dirty="0" smtClean="0">
              <a:latin typeface="Arial"/>
              <a:cs typeface="Arial"/>
            </a:endParaRPr>
          </a:p>
          <a:p>
            <a:pPr lvl="1"/>
            <a:endParaRPr lang="en-US" dirty="0">
              <a:latin typeface="Arial"/>
              <a:cs typeface="Arial"/>
            </a:endParaRPr>
          </a:p>
          <a:p>
            <a:pPr marL="457200" lvl="1" indent="0">
              <a:buNone/>
            </a:pPr>
            <a:r>
              <a:rPr lang="en-US" sz="2000" i="1" dirty="0" smtClean="0">
                <a:latin typeface="Arial"/>
                <a:cs typeface="Arial"/>
              </a:rPr>
              <a:t>*Transfers</a:t>
            </a:r>
            <a:r>
              <a:rPr lang="en-US" sz="2000" i="1" dirty="0">
                <a:latin typeface="Arial"/>
                <a:cs typeface="Arial"/>
              </a:rPr>
              <a:t>, Redeployment or Buyouts of Faculty and Librarian Members Due to Restructuring or Academic Program </a:t>
            </a:r>
            <a:r>
              <a:rPr lang="en-US" sz="2000" i="1" dirty="0" smtClean="0">
                <a:latin typeface="Arial"/>
                <a:cs typeface="Arial"/>
              </a:rPr>
              <a:t>Reorganization </a:t>
            </a:r>
            <a:endParaRPr lang="en-US" sz="2000" i="1" dirty="0">
              <a:latin typeface="Arial"/>
              <a:cs typeface="Arial"/>
            </a:endParaRPr>
          </a:p>
          <a:p>
            <a:pPr lvl="1"/>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1636276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QUESTIONS - APPROVAL</a:t>
            </a:r>
            <a:endParaRPr lang="en-US" sz="2800" b="1" dirty="0"/>
          </a:p>
        </p:txBody>
      </p:sp>
      <p:sp>
        <p:nvSpPr>
          <p:cNvPr id="3" name="Content Placeholder 2"/>
          <p:cNvSpPr>
            <a:spLocks noGrp="1"/>
          </p:cNvSpPr>
          <p:nvPr>
            <p:ph idx="1"/>
          </p:nvPr>
        </p:nvSpPr>
        <p:spPr/>
        <p:txBody>
          <a:bodyPr>
            <a:normAutofit/>
          </a:bodyPr>
          <a:lstStyle/>
          <a:p>
            <a:endParaRPr lang="en-US" dirty="0" smtClean="0">
              <a:latin typeface="Arial"/>
              <a:cs typeface="Arial"/>
            </a:endParaRPr>
          </a:p>
          <a:p>
            <a:r>
              <a:rPr lang="en-US" dirty="0" smtClean="0">
                <a:latin typeface="Arial"/>
                <a:cs typeface="Arial"/>
              </a:rPr>
              <a:t>Summary – We need your support and help to get a fair agreement!</a:t>
            </a:r>
          </a:p>
          <a:p>
            <a:endParaRPr lang="en-US" dirty="0">
              <a:latin typeface="Arial"/>
              <a:cs typeface="Arial"/>
            </a:endParaRPr>
          </a:p>
          <a:p>
            <a:r>
              <a:rPr lang="en-US" dirty="0" smtClean="0">
                <a:latin typeface="Arial"/>
                <a:cs typeface="Arial"/>
              </a:rPr>
              <a:t>Questions</a:t>
            </a:r>
            <a:r>
              <a:rPr lang="en-US" dirty="0">
                <a:latin typeface="Arial"/>
                <a:cs typeface="Arial"/>
              </a:rPr>
              <a:t>; Discussion</a:t>
            </a:r>
          </a:p>
          <a:p>
            <a:endParaRPr lang="en-US" dirty="0" smtClean="0">
              <a:latin typeface="Arial"/>
              <a:cs typeface="Arial"/>
            </a:endParaRPr>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183778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TEAM</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1"/>
            <a:r>
              <a:rPr lang="en-US" dirty="0">
                <a:latin typeface="Arial"/>
                <a:cs typeface="Arial"/>
              </a:rPr>
              <a:t>Scott Gillies (Library, Chief Negotiator</a:t>
            </a:r>
            <a:r>
              <a:rPr lang="en-US" dirty="0" smtClean="0">
                <a:latin typeface="Arial"/>
                <a:cs typeface="Arial"/>
              </a:rPr>
              <a:t>)</a:t>
            </a:r>
          </a:p>
          <a:p>
            <a:pPr lvl="1"/>
            <a:r>
              <a:rPr lang="en-US" dirty="0" smtClean="0">
                <a:latin typeface="Arial"/>
                <a:cs typeface="Arial"/>
              </a:rPr>
              <a:t>Scott Colwell (MCS, CBE)</a:t>
            </a:r>
          </a:p>
          <a:p>
            <a:pPr lvl="1"/>
            <a:r>
              <a:rPr lang="en-US" dirty="0" smtClean="0">
                <a:latin typeface="Arial"/>
                <a:cs typeface="Arial"/>
              </a:rPr>
              <a:t>Mary DeCoste (SOLAL, COA)</a:t>
            </a:r>
          </a:p>
          <a:p>
            <a:pPr lvl="1"/>
            <a:r>
              <a:rPr lang="en-US" dirty="0" smtClean="0">
                <a:latin typeface="Arial"/>
                <a:cs typeface="Arial"/>
              </a:rPr>
              <a:t>Sue Hubers (UGFA)</a:t>
            </a:r>
          </a:p>
          <a:p>
            <a:pPr lvl="1"/>
            <a:r>
              <a:rPr lang="en-US" dirty="0" smtClean="0">
                <a:latin typeface="Arial"/>
                <a:cs typeface="Arial"/>
              </a:rPr>
              <a:t>David Josephy (MCB, CBS)</a:t>
            </a:r>
          </a:p>
          <a:p>
            <a:pPr lvl="1"/>
            <a:r>
              <a:rPr lang="en-US" dirty="0" smtClean="0">
                <a:latin typeface="Arial"/>
                <a:cs typeface="Arial"/>
              </a:rPr>
              <a:t>Herb Kunze (Math/Stats, CPES)</a:t>
            </a:r>
          </a:p>
          <a:p>
            <a:pPr lvl="1"/>
            <a:endParaRPr lang="en-US" dirty="0" smtClean="0">
              <a:latin typeface="Arial"/>
              <a:cs typeface="Arial"/>
            </a:endParaRPr>
          </a:p>
          <a:p>
            <a:pPr lvl="1"/>
            <a:endParaRPr lang="en-US" dirty="0" smtClean="0">
              <a:latin typeface="Arial"/>
              <a:cs typeface="Arial"/>
            </a:endParaRPr>
          </a:p>
          <a:p>
            <a:pPr lvl="1"/>
            <a:endParaRPr lang="en-US" dirty="0" smtClean="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29381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PROGRESS (1)</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r>
              <a:rPr lang="en-US" dirty="0" smtClean="0">
                <a:latin typeface="Arial"/>
                <a:cs typeface="Arial"/>
              </a:rPr>
              <a:t>Milestones</a:t>
            </a:r>
          </a:p>
          <a:p>
            <a:pPr lvl="1"/>
            <a:endParaRPr lang="en-US" dirty="0">
              <a:latin typeface="Arial"/>
              <a:cs typeface="Arial"/>
            </a:endParaRPr>
          </a:p>
          <a:p>
            <a:pPr lvl="2"/>
            <a:r>
              <a:rPr lang="en-US" dirty="0" smtClean="0">
                <a:latin typeface="Arial"/>
                <a:cs typeface="Arial"/>
              </a:rPr>
              <a:t>April 28, 2014 – Start of Bargaining</a:t>
            </a:r>
          </a:p>
          <a:p>
            <a:pPr lvl="2"/>
            <a:r>
              <a:rPr lang="en-US" dirty="0" smtClean="0">
                <a:latin typeface="Arial"/>
                <a:cs typeface="Arial"/>
              </a:rPr>
              <a:t>June 12, 2014 – Spring provincial election</a:t>
            </a:r>
          </a:p>
          <a:p>
            <a:pPr lvl="2"/>
            <a:r>
              <a:rPr lang="en-US" dirty="0" smtClean="0">
                <a:latin typeface="Arial"/>
                <a:cs typeface="Arial"/>
              </a:rPr>
              <a:t>June 30 2014 –</a:t>
            </a:r>
            <a:r>
              <a:rPr lang="en-US" dirty="0">
                <a:latin typeface="Arial"/>
                <a:cs typeface="Arial"/>
              </a:rPr>
              <a:t> </a:t>
            </a:r>
            <a:r>
              <a:rPr lang="en-US" dirty="0" smtClean="0">
                <a:latin typeface="Arial"/>
                <a:cs typeface="Arial"/>
              </a:rPr>
              <a:t>Contract expiry</a:t>
            </a:r>
          </a:p>
          <a:p>
            <a:endParaRPr lang="en-US" dirty="0">
              <a:latin typeface="Arial"/>
              <a:cs typeface="Arial"/>
            </a:endParaRPr>
          </a:p>
          <a:p>
            <a:r>
              <a:rPr lang="en-US" dirty="0" smtClean="0">
                <a:latin typeface="Arial"/>
                <a:cs typeface="Arial"/>
              </a:rPr>
              <a:t>No. of Meetings = </a:t>
            </a:r>
            <a:r>
              <a:rPr lang="en-US" dirty="0">
                <a:latin typeface="Arial"/>
                <a:cs typeface="Arial"/>
              </a:rPr>
              <a:t>7 (Hours </a:t>
            </a:r>
            <a:r>
              <a:rPr lang="en-US" dirty="0" smtClean="0">
                <a:latin typeface="Arial"/>
                <a:cs typeface="Arial"/>
              </a:rPr>
              <a:t>at Table </a:t>
            </a:r>
            <a:r>
              <a:rPr lang="en-US" dirty="0">
                <a:latin typeface="Arial"/>
                <a:cs typeface="Arial"/>
              </a:rPr>
              <a:t>= </a:t>
            </a:r>
            <a:r>
              <a:rPr lang="en-US" dirty="0" smtClean="0">
                <a:latin typeface="Arial"/>
                <a:cs typeface="Arial"/>
              </a:rPr>
              <a:t>25)</a:t>
            </a:r>
          </a:p>
          <a:p>
            <a:endParaRPr lang="en-US" dirty="0" smtClean="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521363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PROGRESS (2)</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Review Objectives - Listed </a:t>
            </a:r>
            <a:r>
              <a:rPr lang="en-US" dirty="0">
                <a:latin typeface="Arial"/>
                <a:cs typeface="Arial"/>
              </a:rPr>
              <a:t>in priority </a:t>
            </a:r>
            <a:r>
              <a:rPr lang="en-US" dirty="0" smtClean="0">
                <a:latin typeface="Arial"/>
                <a:cs typeface="Arial"/>
              </a:rPr>
              <a:t>order</a:t>
            </a:r>
          </a:p>
          <a:p>
            <a:pPr lvl="0"/>
            <a:endParaRPr lang="en-US" dirty="0" smtClean="0">
              <a:latin typeface="Arial"/>
              <a:cs typeface="Arial"/>
            </a:endParaRPr>
          </a:p>
          <a:p>
            <a:pPr lvl="0"/>
            <a:r>
              <a:rPr lang="en-US" dirty="0" smtClean="0">
                <a:latin typeface="Arial"/>
                <a:cs typeface="Arial"/>
              </a:rPr>
              <a:t>Bargaining </a:t>
            </a:r>
            <a:r>
              <a:rPr lang="en-US" dirty="0">
                <a:latin typeface="Arial"/>
                <a:cs typeface="Arial"/>
              </a:rPr>
              <a:t>is an </a:t>
            </a:r>
            <a:r>
              <a:rPr lang="en-US" i="1" dirty="0">
                <a:latin typeface="Arial"/>
                <a:cs typeface="Arial"/>
              </a:rPr>
              <a:t>iterative</a:t>
            </a:r>
            <a:r>
              <a:rPr lang="en-US" dirty="0">
                <a:latin typeface="Arial"/>
                <a:cs typeface="Arial"/>
              </a:rPr>
              <a:t> </a:t>
            </a:r>
            <a:r>
              <a:rPr lang="en-US" dirty="0" smtClean="0">
                <a:latin typeface="Arial"/>
                <a:cs typeface="Arial"/>
              </a:rPr>
              <a:t>process </a:t>
            </a:r>
          </a:p>
          <a:p>
            <a:pPr lvl="0"/>
            <a:endParaRPr lang="en-US" dirty="0" smtClean="0">
              <a:latin typeface="Arial"/>
              <a:cs typeface="Arial"/>
            </a:endParaRPr>
          </a:p>
          <a:p>
            <a:pPr lvl="0"/>
            <a:r>
              <a:rPr lang="en-US" dirty="0" smtClean="0">
                <a:latin typeface="Arial"/>
                <a:cs typeface="Arial"/>
              </a:rPr>
              <a:t>UGFA Language Proposals available to Members on request</a:t>
            </a: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1156439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OBJECTIVES (1)</a:t>
            </a:r>
            <a:endParaRPr lang="en-US" sz="2800" b="1" dirty="0"/>
          </a:p>
        </p:txBody>
      </p:sp>
      <p:sp>
        <p:nvSpPr>
          <p:cNvPr id="3" name="Content Placeholder 2"/>
          <p:cNvSpPr>
            <a:spLocks noGrp="1"/>
          </p:cNvSpPr>
          <p:nvPr>
            <p:ph idx="1"/>
          </p:nvPr>
        </p:nvSpPr>
        <p:spPr>
          <a:xfrm>
            <a:off x="457200" y="1412776"/>
            <a:ext cx="8229600" cy="5040560"/>
          </a:xfrm>
        </p:spPr>
        <p:txBody>
          <a:bodyPr>
            <a:normAutofit/>
          </a:bodyPr>
          <a:lstStyle/>
          <a:p>
            <a:endParaRPr lang="en-US" sz="3000" dirty="0" smtClean="0">
              <a:latin typeface="Arial"/>
              <a:cs typeface="Arial"/>
            </a:endParaRPr>
          </a:p>
          <a:p>
            <a:pPr marL="514350" indent="-514350">
              <a:buAutoNum type="arabicPeriod"/>
            </a:pPr>
            <a:r>
              <a:rPr lang="en-CA" sz="2800" dirty="0" smtClean="0">
                <a:latin typeface="Arial" panose="020B0604020202020204" pitchFamily="34" charset="0"/>
                <a:cs typeface="Arial" panose="020B0604020202020204" pitchFamily="34" charset="0"/>
              </a:rPr>
              <a:t>Strengthen </a:t>
            </a:r>
            <a:r>
              <a:rPr lang="en-CA" sz="2800" dirty="0">
                <a:latin typeface="Arial" panose="020B0604020202020204" pitchFamily="34" charset="0"/>
                <a:cs typeface="Arial" panose="020B0604020202020204" pitchFamily="34" charset="0"/>
              </a:rPr>
              <a:t>Collegial </a:t>
            </a:r>
            <a:r>
              <a:rPr lang="en-CA" sz="2800" dirty="0" smtClean="0">
                <a:latin typeface="Arial" panose="020B0604020202020204" pitchFamily="34" charset="0"/>
                <a:cs typeface="Arial" panose="020B0604020202020204" pitchFamily="34" charset="0"/>
              </a:rPr>
              <a:t>Governance</a:t>
            </a:r>
          </a:p>
          <a:p>
            <a:pPr marL="514350" indent="-514350">
              <a:buAutoNum type="arabicPeriod"/>
            </a:pPr>
            <a:r>
              <a:rPr lang="en-CA" sz="2800" dirty="0" smtClean="0">
                <a:latin typeface="Arial" panose="020B0604020202020204" pitchFamily="34" charset="0"/>
                <a:cs typeface="Arial" panose="020B0604020202020204" pitchFamily="34" charset="0"/>
              </a:rPr>
              <a:t>Defend Members’ Job Security</a:t>
            </a:r>
          </a:p>
          <a:p>
            <a:pPr marL="514350" lvl="0" indent="-514350">
              <a:buFont typeface="Arial" panose="020B0604020202020204" pitchFamily="34" charset="0"/>
              <a:buAutoNum type="arabicPeriod"/>
            </a:pPr>
            <a:r>
              <a:rPr lang="en-CA" sz="2800" dirty="0">
                <a:latin typeface="Arial" panose="020B0604020202020204" pitchFamily="34" charset="0"/>
                <a:cs typeface="Arial" panose="020B0604020202020204" pitchFamily="34" charset="0"/>
              </a:rPr>
              <a:t>Propose Innovative Solutions </a:t>
            </a:r>
            <a:r>
              <a:rPr lang="en-CA" sz="2800" dirty="0" smtClean="0">
                <a:latin typeface="Arial" panose="020B0604020202020204" pitchFamily="34" charset="0"/>
                <a:cs typeface="Arial" panose="020B0604020202020204" pitchFamily="34" charset="0"/>
              </a:rPr>
              <a:t>for</a:t>
            </a:r>
            <a:r>
              <a:rPr lang="en-CA" sz="2800" dirty="0">
                <a:latin typeface="Arial" panose="020B0604020202020204" pitchFamily="34" charset="0"/>
                <a:cs typeface="Arial" panose="020B0604020202020204" pitchFamily="34" charset="0"/>
              </a:rPr>
              <a:t> </a:t>
            </a:r>
            <a:r>
              <a:rPr lang="en-CA" sz="2800" dirty="0" smtClean="0">
                <a:latin typeface="Arial" panose="020B0604020202020204" pitchFamily="34" charset="0"/>
                <a:cs typeface="Arial" panose="020B0604020202020204" pitchFamily="34" charset="0"/>
              </a:rPr>
              <a:t>Long</a:t>
            </a:r>
            <a:r>
              <a:rPr lang="en-CA" sz="2800" dirty="0">
                <a:latin typeface="Arial" panose="020B0604020202020204" pitchFamily="34" charset="0"/>
                <a:cs typeface="Arial" panose="020B0604020202020204" pitchFamily="34" charset="0"/>
              </a:rPr>
              <a:t>-Term Pension Sustainability</a:t>
            </a:r>
          </a:p>
          <a:p>
            <a:pPr marL="514350" indent="-514350">
              <a:buFont typeface="Arial" panose="020B0604020202020204" pitchFamily="34" charset="0"/>
              <a:buAutoNum type="arabicPeriod"/>
            </a:pPr>
            <a:r>
              <a:rPr lang="en-CA" sz="2800" dirty="0" smtClean="0">
                <a:latin typeface="Arial" panose="020B0604020202020204" pitchFamily="34" charset="0"/>
                <a:cs typeface="Arial" panose="020B0604020202020204" pitchFamily="34" charset="0"/>
              </a:rPr>
              <a:t> </a:t>
            </a:r>
            <a:r>
              <a:rPr lang="en-CA" sz="2800" dirty="0">
                <a:latin typeface="Arial" panose="020B0604020202020204" pitchFamily="34" charset="0"/>
                <a:cs typeface="Arial" panose="020B0604020202020204" pitchFamily="34" charset="0"/>
              </a:rPr>
              <a:t>Bargain Fair Compensation </a:t>
            </a:r>
            <a:endParaRPr lang="en-CA" sz="2800" dirty="0" smtClean="0">
              <a:latin typeface="Arial" panose="020B0604020202020204" pitchFamily="34" charset="0"/>
              <a:cs typeface="Arial" panose="020B0604020202020204" pitchFamily="34" charset="0"/>
            </a:endParaRPr>
          </a:p>
          <a:p>
            <a:pPr marL="514350" indent="-514350">
              <a:buFont typeface="Arial" panose="020B0604020202020204" pitchFamily="34" charset="0"/>
              <a:buAutoNum type="arabicPeriod"/>
            </a:pPr>
            <a:r>
              <a:rPr lang="en-CA" sz="2800" dirty="0" smtClean="0">
                <a:latin typeface="Arial" panose="020B0604020202020204" pitchFamily="34" charset="0"/>
                <a:cs typeface="Arial" panose="020B0604020202020204" pitchFamily="34" charset="0"/>
              </a:rPr>
              <a:t>Workload</a:t>
            </a:r>
            <a:r>
              <a:rPr lang="en-CA" sz="2800" dirty="0">
                <a:latin typeface="Arial" panose="020B0604020202020204" pitchFamily="34" charset="0"/>
                <a:cs typeface="Arial" panose="020B0604020202020204" pitchFamily="34" charset="0"/>
              </a:rPr>
              <a:t>: Strengthen Safeguards and Increase </a:t>
            </a:r>
            <a:r>
              <a:rPr lang="en-CA" sz="2800" dirty="0" smtClean="0">
                <a:latin typeface="Arial" panose="020B0604020202020204" pitchFamily="34" charset="0"/>
                <a:cs typeface="Arial" panose="020B0604020202020204" pitchFamily="34" charset="0"/>
              </a:rPr>
              <a:t>Transparency</a:t>
            </a:r>
          </a:p>
          <a:p>
            <a:pPr marL="514350" indent="-514350">
              <a:buFont typeface="Arial" panose="020B0604020202020204" pitchFamily="34" charset="0"/>
              <a:buAutoNum type="arabicPeriod"/>
            </a:pPr>
            <a:r>
              <a:rPr lang="en-CA" sz="2800" dirty="0">
                <a:latin typeface="Arial" panose="020B0604020202020204" pitchFamily="34" charset="0"/>
                <a:cs typeface="Arial" panose="020B0604020202020204" pitchFamily="34" charset="0"/>
              </a:rPr>
              <a:t>Improve </a:t>
            </a:r>
            <a:r>
              <a:rPr lang="en-CA" sz="2800" dirty="0" smtClean="0">
                <a:latin typeface="Arial" panose="020B0604020202020204" pitchFamily="34" charset="0"/>
                <a:cs typeface="Arial" panose="020B0604020202020204" pitchFamily="34" charset="0"/>
              </a:rPr>
              <a:t>T</a:t>
            </a:r>
            <a:r>
              <a:rPr lang="en-CA" sz="2800" dirty="0">
                <a:latin typeface="Arial" panose="020B0604020202020204" pitchFamily="34" charset="0"/>
                <a:cs typeface="Arial" panose="020B0604020202020204" pitchFamily="34" charset="0"/>
              </a:rPr>
              <a:t>&amp;</a:t>
            </a:r>
            <a:r>
              <a:rPr lang="en-CA" sz="2800" dirty="0" smtClean="0">
                <a:latin typeface="Arial" panose="020B0604020202020204" pitchFamily="34" charset="0"/>
                <a:cs typeface="Arial" panose="020B0604020202020204" pitchFamily="34" charset="0"/>
              </a:rPr>
              <a:t>P/CAP Processes</a:t>
            </a:r>
          </a:p>
          <a:p>
            <a:pPr marL="514350" indent="-514350">
              <a:buFont typeface="Arial" panose="020B0604020202020204" pitchFamily="34" charset="0"/>
              <a:buAutoNum type="arabicPeriod"/>
            </a:pPr>
            <a:r>
              <a:rPr lang="en-CA" sz="2800" dirty="0">
                <a:latin typeface="Arial" panose="020B0604020202020204" pitchFamily="34" charset="0"/>
                <a:cs typeface="Arial" panose="020B0604020202020204" pitchFamily="34" charset="0"/>
              </a:rPr>
              <a:t>Correct Collective Agreement </a:t>
            </a:r>
            <a:r>
              <a:rPr lang="en-CA" sz="2800" dirty="0" smtClean="0">
                <a:latin typeface="Arial" panose="020B0604020202020204" pitchFamily="34" charset="0"/>
                <a:cs typeface="Arial" panose="020B0604020202020204" pitchFamily="34" charset="0"/>
              </a:rPr>
              <a:t>Processes</a:t>
            </a:r>
          </a:p>
          <a:p>
            <a:pPr marL="514350" indent="-514350">
              <a:buFont typeface="Arial" panose="020B0604020202020204" pitchFamily="34" charset="0"/>
              <a:buAutoNum type="arabicPeriod"/>
            </a:pPr>
            <a:endParaRPr lang="en-CA" sz="2800" dirty="0">
              <a:latin typeface="Arial" panose="020B0604020202020204" pitchFamily="34" charset="0"/>
              <a:cs typeface="Arial" panose="020B0604020202020204" pitchFamily="34" charset="0"/>
            </a:endParaRPr>
          </a:p>
          <a:p>
            <a:pPr marL="514350" indent="-514350">
              <a:buFont typeface="Arial" panose="020B0604020202020204" pitchFamily="34" charset="0"/>
              <a:buAutoNum type="arabicPeriod"/>
            </a:pPr>
            <a:endParaRPr lang="en-CA" sz="2800" dirty="0" smtClean="0">
              <a:latin typeface="Arial" panose="020B0604020202020204" pitchFamily="34" charset="0"/>
              <a:cs typeface="Arial" panose="020B0604020202020204" pitchFamily="34" charset="0"/>
            </a:endParaRPr>
          </a:p>
          <a:p>
            <a:pPr marL="514350" indent="-514350">
              <a:buFont typeface="Arial" panose="020B0604020202020204" pitchFamily="34" charset="0"/>
              <a:buAutoNum type="arabicPeriod"/>
            </a:pPr>
            <a:endParaRPr lang="en-CA" sz="2800" dirty="0">
              <a:latin typeface="Arial" panose="020B0604020202020204" pitchFamily="34" charset="0"/>
              <a:cs typeface="Arial" panose="020B0604020202020204" pitchFamily="34" charset="0"/>
            </a:endParaRPr>
          </a:p>
          <a:p>
            <a:pPr marL="514350" indent="-514350">
              <a:buFont typeface="Arial" panose="020B0604020202020204" pitchFamily="34" charset="0"/>
              <a:buAutoNum type="arabicPeriod"/>
            </a:pPr>
            <a:endParaRPr lang="en-US" sz="2800" dirty="0">
              <a:latin typeface="Arial"/>
              <a:cs typeface="Arial"/>
            </a:endParaRPr>
          </a:p>
          <a:p>
            <a:pPr marL="514350" indent="-514350">
              <a:buAutoNum type="arabicPeriod"/>
            </a:pPr>
            <a:endParaRPr lang="en-CA" sz="2800" dirty="0" smtClean="0">
              <a:latin typeface="Arial" panose="020B0604020202020204" pitchFamily="34" charset="0"/>
              <a:cs typeface="Arial" panose="020B0604020202020204" pitchFamily="34" charset="0"/>
            </a:endParaRPr>
          </a:p>
          <a:p>
            <a:pPr marL="514350" indent="-514350">
              <a:buAutoNum type="arabicPeriod"/>
            </a:pPr>
            <a:endParaRPr lang="en-CA" sz="2800" dirty="0" smtClean="0">
              <a:latin typeface="Arial" panose="020B0604020202020204" pitchFamily="34" charset="0"/>
              <a:cs typeface="Arial" panose="020B0604020202020204" pitchFamily="34" charset="0"/>
            </a:endParaRPr>
          </a:p>
          <a:p>
            <a:pPr marL="514350" indent="-514350">
              <a:buAutoNum type="arabicPeriod"/>
            </a:pPr>
            <a:endParaRPr lang="en-CA" sz="2800" dirty="0" smtClean="0">
              <a:latin typeface="Arial" panose="020B0604020202020204" pitchFamily="34" charset="0"/>
              <a:cs typeface="Arial" panose="020B0604020202020204" pitchFamily="34" charset="0"/>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32529"/>
            <a:ext cx="3168352" cy="1944216"/>
          </a:xfrm>
          <a:prstGeom prst="rect">
            <a:avLst/>
          </a:prstGeom>
          <a:noFill/>
          <a:ln>
            <a:noFill/>
          </a:ln>
        </p:spPr>
      </p:pic>
    </p:spTree>
    <p:extLst>
      <p:ext uri="{BB962C8B-B14F-4D97-AF65-F5344CB8AC3E}">
        <p14:creationId xmlns:p14="http://schemas.microsoft.com/office/powerpoint/2010/main" xmlns="" val="103143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a:t>
            </a:r>
            <a:r>
              <a:rPr lang="en-US" sz="2800" b="1" dirty="0">
                <a:latin typeface="Arial"/>
                <a:cs typeface="Arial"/>
              </a:rPr>
              <a:t>1</a:t>
            </a:r>
            <a:r>
              <a:rPr lang="en-US" sz="2800" b="1" dirty="0" smtClean="0">
                <a:latin typeface="Arial"/>
                <a:cs typeface="Arial"/>
              </a:rPr>
              <a:t>)</a:t>
            </a:r>
            <a:endParaRPr lang="en-US" sz="2800" b="1" dirty="0"/>
          </a:p>
        </p:txBody>
      </p:sp>
      <p:sp>
        <p:nvSpPr>
          <p:cNvPr id="3" name="Content Placeholder 2"/>
          <p:cNvSpPr>
            <a:spLocks noGrp="1"/>
          </p:cNvSpPr>
          <p:nvPr>
            <p:ph idx="1"/>
          </p:nvPr>
        </p:nvSpPr>
        <p:spPr/>
        <p:txBody>
          <a:bodyPr>
            <a:normAutofit lnSpcReduction="10000"/>
          </a:bodyPr>
          <a:lstStyle/>
          <a:p>
            <a:endParaRPr lang="en-US" dirty="0">
              <a:latin typeface="Arial"/>
              <a:cs typeface="Arial"/>
            </a:endParaRPr>
          </a:p>
          <a:p>
            <a:pPr lvl="0"/>
            <a:r>
              <a:rPr lang="en-US" dirty="0" smtClean="0">
                <a:latin typeface="Arial"/>
                <a:cs typeface="Arial"/>
              </a:rPr>
              <a:t>Collegial Governance:	</a:t>
            </a:r>
          </a:p>
          <a:p>
            <a:pPr lvl="1"/>
            <a:r>
              <a:rPr lang="en-US" dirty="0">
                <a:latin typeface="Arial"/>
                <a:cs typeface="Arial"/>
              </a:rPr>
              <a:t>Preamble (</a:t>
            </a:r>
            <a:r>
              <a:rPr lang="en-US" dirty="0" smtClean="0">
                <a:latin typeface="Arial"/>
                <a:cs typeface="Arial"/>
              </a:rPr>
              <a:t>Art. </a:t>
            </a:r>
            <a:r>
              <a:rPr lang="en-US" dirty="0">
                <a:latin typeface="Arial"/>
                <a:cs typeface="Arial"/>
              </a:rPr>
              <a:t>1) – increased </a:t>
            </a:r>
            <a:r>
              <a:rPr lang="en-US" dirty="0" smtClean="0">
                <a:latin typeface="Arial"/>
                <a:cs typeface="Arial"/>
              </a:rPr>
              <a:t>transparency</a:t>
            </a:r>
          </a:p>
          <a:p>
            <a:pPr lvl="1"/>
            <a:r>
              <a:rPr lang="en-US" dirty="0" smtClean="0">
                <a:latin typeface="Arial"/>
                <a:cs typeface="Arial"/>
              </a:rPr>
              <a:t>Management rights (Art. 5) &gt; Mgmt to be ‘reasonable’; limit impact of Senate on Members’ terms and conditions</a:t>
            </a:r>
          </a:p>
          <a:p>
            <a:pPr lvl="1"/>
            <a:r>
              <a:rPr lang="en-US" dirty="0" smtClean="0">
                <a:latin typeface="Arial"/>
                <a:cs typeface="Arial"/>
              </a:rPr>
              <a:t>LOUs on implementing recommendations arising from the CAUT Investigation of OVC</a:t>
            </a:r>
          </a:p>
          <a:p>
            <a:pPr lvl="1"/>
            <a:r>
              <a:rPr lang="en-US" dirty="0">
                <a:latin typeface="Arial"/>
                <a:cs typeface="Arial"/>
              </a:rPr>
              <a:t>Chairs (Art. 20) and Librarian Admin Appointments (Art. 27)</a:t>
            </a:r>
          </a:p>
          <a:p>
            <a:pPr lvl="1"/>
            <a:endParaRPr lang="en-US" dirty="0" smtClean="0">
              <a:latin typeface="Arial"/>
              <a:cs typeface="Arial"/>
            </a:endParaRPr>
          </a:p>
          <a:p>
            <a:pPr lvl="1"/>
            <a:endParaRPr lang="en-US" dirty="0" smtClean="0">
              <a:latin typeface="Arial"/>
              <a:cs typeface="Arial"/>
            </a:endParaRP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4252903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(2)</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Limiting Administration imposition:	</a:t>
            </a:r>
          </a:p>
          <a:p>
            <a:pPr lvl="1"/>
            <a:r>
              <a:rPr lang="en-US" dirty="0" smtClean="0">
                <a:latin typeface="Arial"/>
                <a:cs typeface="Arial"/>
              </a:rPr>
              <a:t>Working conditions (Art. 17)</a:t>
            </a:r>
          </a:p>
          <a:p>
            <a:pPr lvl="2"/>
            <a:r>
              <a:rPr lang="en-US" dirty="0" smtClean="0">
                <a:latin typeface="Arial"/>
                <a:cs typeface="Arial"/>
              </a:rPr>
              <a:t>New protections on software and systems (privacy, need to consult, sufficient resources)</a:t>
            </a:r>
          </a:p>
          <a:p>
            <a:pPr lvl="1"/>
            <a:r>
              <a:rPr lang="en-US" dirty="0" smtClean="0">
                <a:latin typeface="Arial"/>
                <a:cs typeface="Arial"/>
              </a:rPr>
              <a:t>Complement language (Art. 15)</a:t>
            </a:r>
          </a:p>
          <a:p>
            <a:pPr lvl="2"/>
            <a:r>
              <a:rPr lang="en-US" dirty="0" smtClean="0">
                <a:latin typeface="Arial"/>
                <a:cs typeface="Arial"/>
              </a:rPr>
              <a:t>Proposed to retain current level of faculty, librarians and veterinarians</a:t>
            </a: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790839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latin typeface="Arial"/>
                <a:cs typeface="Arial"/>
              </a:rPr>
              <a:t>UGFA Proposals (3)</a:t>
            </a:r>
            <a:endParaRPr lang="en-US" sz="2800" b="1" dirty="0"/>
          </a:p>
        </p:txBody>
      </p:sp>
      <p:sp>
        <p:nvSpPr>
          <p:cNvPr id="3" name="Content Placeholder 2"/>
          <p:cNvSpPr>
            <a:spLocks noGrp="1"/>
          </p:cNvSpPr>
          <p:nvPr>
            <p:ph idx="1"/>
          </p:nvPr>
        </p:nvSpPr>
        <p:spPr/>
        <p:txBody>
          <a:bodyPr>
            <a:normAutofit/>
          </a:bodyPr>
          <a:lstStyle/>
          <a:p>
            <a:endParaRPr lang="en-US" dirty="0">
              <a:latin typeface="Arial"/>
              <a:cs typeface="Arial"/>
            </a:endParaRPr>
          </a:p>
          <a:p>
            <a:pPr lvl="0"/>
            <a:r>
              <a:rPr lang="en-US" dirty="0" smtClean="0">
                <a:latin typeface="Arial"/>
                <a:cs typeface="Arial"/>
              </a:rPr>
              <a:t>Protect Job Security :	</a:t>
            </a:r>
          </a:p>
          <a:p>
            <a:pPr lvl="1"/>
            <a:r>
              <a:rPr lang="en-US" dirty="0" smtClean="0">
                <a:latin typeface="Arial"/>
                <a:cs typeface="Arial"/>
              </a:rPr>
              <a:t>Fighting hard to get Mgmt proposals on Article 24* off the table </a:t>
            </a:r>
          </a:p>
          <a:p>
            <a:pPr marL="457200" lvl="1" indent="0">
              <a:buNone/>
            </a:pPr>
            <a:endParaRPr lang="en-US" sz="2000" i="1" dirty="0" smtClean="0">
              <a:solidFill>
                <a:prstClr val="black"/>
              </a:solidFill>
              <a:latin typeface="Arial"/>
              <a:cs typeface="Arial"/>
            </a:endParaRPr>
          </a:p>
          <a:p>
            <a:pPr marL="457200" lvl="1" indent="0">
              <a:buNone/>
            </a:pPr>
            <a:endParaRPr lang="en-US" sz="2000" i="1" dirty="0">
              <a:solidFill>
                <a:prstClr val="black"/>
              </a:solidFill>
              <a:latin typeface="Arial"/>
              <a:cs typeface="Arial"/>
            </a:endParaRPr>
          </a:p>
          <a:p>
            <a:pPr marL="457200" lvl="1" indent="0">
              <a:buNone/>
            </a:pPr>
            <a:r>
              <a:rPr lang="en-US" sz="2000" i="1" dirty="0" smtClean="0">
                <a:solidFill>
                  <a:prstClr val="black"/>
                </a:solidFill>
                <a:latin typeface="Arial"/>
                <a:cs typeface="Arial"/>
              </a:rPr>
              <a:t>*</a:t>
            </a:r>
            <a:r>
              <a:rPr lang="en-US" sz="2000" i="1" dirty="0">
                <a:solidFill>
                  <a:prstClr val="black"/>
                </a:solidFill>
                <a:latin typeface="Arial"/>
                <a:cs typeface="Arial"/>
              </a:rPr>
              <a:t>Transfers, Redeployment or Buyouts of Faculty and Librarian Members Due to Restructuring or Academic Program Reorganization </a:t>
            </a:r>
          </a:p>
          <a:p>
            <a:pPr lvl="0"/>
            <a:endParaRPr lang="en-US" dirty="0" smtClean="0">
              <a:latin typeface="Arial"/>
              <a:cs typeface="Arial"/>
            </a:endParaRPr>
          </a:p>
          <a:p>
            <a:pPr lvl="0"/>
            <a:endParaRPr lang="en-US" dirty="0">
              <a:latin typeface="Arial"/>
              <a:cs typeface="Arial"/>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88640"/>
            <a:ext cx="3168352" cy="1944216"/>
          </a:xfrm>
          <a:prstGeom prst="rect">
            <a:avLst/>
          </a:prstGeom>
          <a:noFill/>
          <a:ln>
            <a:noFill/>
          </a:ln>
        </p:spPr>
      </p:pic>
    </p:spTree>
    <p:extLst>
      <p:ext uri="{BB962C8B-B14F-4D97-AF65-F5344CB8AC3E}">
        <p14:creationId xmlns:p14="http://schemas.microsoft.com/office/powerpoint/2010/main" xmlns="" val="3079097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1525</Words>
  <Application>Microsoft Office PowerPoint</Application>
  <PresentationFormat>On-screen Show (4:3)</PresentationFormat>
  <Paragraphs>252</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Negotiation Update UGFA Bargaining Team  Scott Gillies (Chief Negotiator), Scott Colwell, Mary DeCoste,  Sue Hubers, David Josephy, Herb Kunze</vt:lpstr>
      <vt:lpstr>TODAY’S AGENDA</vt:lpstr>
      <vt:lpstr>TEAM</vt:lpstr>
      <vt:lpstr>PROGRESS (1)</vt:lpstr>
      <vt:lpstr>PROGRESS (2)</vt:lpstr>
      <vt:lpstr>UGFA OBJECTIVES (1)</vt:lpstr>
      <vt:lpstr>UGFA Proposals (1)</vt:lpstr>
      <vt:lpstr>UGFA Proposals (2)</vt:lpstr>
      <vt:lpstr>UGFA Proposals (3)</vt:lpstr>
      <vt:lpstr>UGFA Proposals (4)</vt:lpstr>
      <vt:lpstr>UGFA Proposals (5)</vt:lpstr>
      <vt:lpstr>UGFA Proposals (6)</vt:lpstr>
      <vt:lpstr>UGFA Proposals (7)</vt:lpstr>
      <vt:lpstr> ADMIN PROPOSALS (1)</vt:lpstr>
      <vt:lpstr> ADMIN PROPOSALS (2)</vt:lpstr>
      <vt:lpstr> ADMIN PROPOSALS (3)</vt:lpstr>
      <vt:lpstr> ADMIN PROPOSALS (4)</vt:lpstr>
      <vt:lpstr>Salary Figures</vt:lpstr>
      <vt:lpstr>Slide 19</vt:lpstr>
      <vt:lpstr>Slide 20</vt:lpstr>
      <vt:lpstr>Slide 21</vt:lpstr>
      <vt:lpstr> ADMIN PROPOSALS (5)</vt:lpstr>
      <vt:lpstr> ADMIN PROPOSALS (6)</vt:lpstr>
      <vt:lpstr> ADMIN PROPOSALS (7)</vt:lpstr>
      <vt:lpstr>QUESTIONS - APPROVAL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Bargaining Objectives</dc:title>
  <dc:creator>Sue</dc:creator>
  <cp:lastModifiedBy>Denise Sanderson</cp:lastModifiedBy>
  <cp:revision>322</cp:revision>
  <cp:lastPrinted>2014-03-25T19:24:49Z</cp:lastPrinted>
  <dcterms:created xsi:type="dcterms:W3CDTF">2014-03-25T19:03:25Z</dcterms:created>
  <dcterms:modified xsi:type="dcterms:W3CDTF">2014-05-22T16:16:19Z</dcterms:modified>
</cp:coreProperties>
</file>